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371" r:id="rId3"/>
    <p:sldId id="3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376" r:id="rId28"/>
    <p:sldId id="377" r:id="rId29"/>
    <p:sldId id="378" r:id="rId30"/>
    <p:sldId id="379" r:id="rId31"/>
    <p:sldId id="380" r:id="rId32"/>
    <p:sldId id="381" r:id="rId33"/>
    <p:sldId id="382" r:id="rId34"/>
    <p:sldId id="383" r:id="rId35"/>
    <p:sldId id="404" r:id="rId36"/>
    <p:sldId id="280" r:id="rId37"/>
    <p:sldId id="281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8" r:id="rId47"/>
    <p:sldId id="316" r:id="rId48"/>
    <p:sldId id="317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90" r:id="rId62"/>
    <p:sldId id="391" r:id="rId63"/>
    <p:sldId id="392" r:id="rId64"/>
    <p:sldId id="393" r:id="rId65"/>
    <p:sldId id="394" r:id="rId66"/>
    <p:sldId id="395" r:id="rId67"/>
    <p:sldId id="396" r:id="rId68"/>
    <p:sldId id="403" r:id="rId69"/>
    <p:sldId id="398" r:id="rId70"/>
    <p:sldId id="405" r:id="rId71"/>
    <p:sldId id="406" r:id="rId72"/>
    <p:sldId id="407" r:id="rId73"/>
    <p:sldId id="408" r:id="rId74"/>
    <p:sldId id="409" r:id="rId75"/>
    <p:sldId id="410" r:id="rId76"/>
    <p:sldId id="411" r:id="rId77"/>
    <p:sldId id="412" r:id="rId78"/>
    <p:sldId id="413" r:id="rId79"/>
    <p:sldId id="414" r:id="rId80"/>
    <p:sldId id="415" r:id="rId81"/>
    <p:sldId id="416" r:id="rId82"/>
    <p:sldId id="417" r:id="rId83"/>
    <p:sldId id="418" r:id="rId84"/>
    <p:sldId id="367" r:id="rId8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4" y="4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第五課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國際語言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身陷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shēnxiàn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find oneself in (a bad situation)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迷宮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441204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maze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文法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wénfǎ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grammar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447800"/>
            <a:ext cx="8385208" cy="2983230"/>
          </a:xfrm>
        </p:spPr>
        <p:txBody>
          <a:bodyPr/>
          <a:lstStyle/>
          <a:p>
            <a:r>
              <a:rPr lang="zh-TW" altLang="zh-TW" dirty="0"/>
              <a:t>濃重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nóngzhòng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heavy, thick (e.g., accent, nasal sound)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回覆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huífù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answer, to respond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焦急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jiāojí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 err="1"/>
              <a:t>anxiou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催熟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cuīshóu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accelerate the ripening, to ripen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急忙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jímáng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hurriedly, in a hurry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臨時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511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línshí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 err="1" smtClean="0"/>
              <a:t>temporar</a:t>
            </a:r>
            <a:endParaRPr lang="en-US" altLang="zh-TW" dirty="0" smtClean="0"/>
          </a:p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impromptu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口譯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kǒuyì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(oral) </a:t>
            </a:r>
            <a:r>
              <a:rPr lang="en-US" altLang="zh-TW" dirty="0" smtClean="0"/>
              <a:t>interpretation</a:t>
            </a:r>
          </a:p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interpret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en-US" dirty="0"/>
              <a:t>開闊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7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kāikuò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wide, expansive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達成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398086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dáchéng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realize, to reach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道謝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dàoxiè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say thank to, to express appreciation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05100" y="1124784"/>
            <a:ext cx="8610600" cy="2983230"/>
          </a:xfrm>
        </p:spPr>
        <p:txBody>
          <a:bodyPr/>
          <a:lstStyle/>
          <a:p>
            <a:r>
              <a:rPr lang="zh-TW" altLang="zh-TW" dirty="0"/>
              <a:t>面前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miànqián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front of, before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紊亂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32207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wènluàn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010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in a mess, in chaos, all mixed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錯亂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cuòluàn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disorder, in confusion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rénjiā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other people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校長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6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xiàozhǎng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426651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principal (primary, secondary school), president (university)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293743"/>
            <a:ext cx="8842408" cy="2983230"/>
          </a:xfrm>
        </p:spPr>
        <p:txBody>
          <a:bodyPr/>
          <a:lstStyle/>
          <a:p>
            <a:r>
              <a:rPr lang="zh-TW" altLang="zh-TW" dirty="0"/>
              <a:t>旅途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travels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勞累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láolèi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tired, tiring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傲慢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àomàn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arrogant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轉動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zhuǎndòng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revolve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/>
              <a:t>皺眉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zhòuméi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wrinkle one's eyebrows, to frown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標識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biāozhì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mark, logo, marking, sign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國際觀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guójìguān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global perspective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一吐為快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yìtǔ</a:t>
            </a:r>
            <a:r>
              <a:rPr lang="en-US" altLang="zh-TW" dirty="0"/>
              <a:t> </a:t>
            </a:r>
            <a:r>
              <a:rPr lang="en-US" altLang="zh-TW" dirty="0" err="1"/>
              <a:t>wéikuài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spit it out, get something off your chest, here: speak without hesitation, speak your fill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接軌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jiēguǐ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integrate with (another entity), to get in step with, (lit. connect rails)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身在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shēnzài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(of a person) located, to be (somewhere)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74246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柏林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Bólín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066800" y="5181600"/>
            <a:ext cx="6934200" cy="892175"/>
          </a:xfrm>
        </p:spPr>
        <p:txBody>
          <a:bodyPr/>
          <a:lstStyle/>
          <a:p>
            <a:r>
              <a:rPr lang="en-US" altLang="zh-TW" sz="2400" dirty="0"/>
              <a:t>Berlin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土耳其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Tǔěrqí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9540" y="5780087"/>
            <a:ext cx="7772400" cy="892175"/>
          </a:xfrm>
        </p:spPr>
        <p:txBody>
          <a:bodyPr/>
          <a:lstStyle/>
          <a:p>
            <a:r>
              <a:rPr lang="en-US" altLang="zh-TW" sz="2400" dirty="0"/>
              <a:t>Turkey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眼見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8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yǎnjiàn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/>
              <a:t>) seeing that, to observe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123717"/>
            <a:ext cx="9753600" cy="2983230"/>
          </a:xfrm>
        </p:spPr>
        <p:txBody>
          <a:bodyPr/>
          <a:lstStyle/>
          <a:p>
            <a:r>
              <a:rPr lang="zh-TW" altLang="zh-TW" sz="14900" dirty="0"/>
              <a:t>心急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xīnjí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anxious, agitated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共通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gòngtōng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common, universal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浪潮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làngcháo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wave, trend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0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toss, to throw, cast aside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淘汰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táotài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eliminate (through competition), weed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督促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200" y="3581400"/>
            <a:ext cx="5408597" cy="4526280"/>
          </a:xfrm>
        </p:spPr>
        <p:txBody>
          <a:bodyPr/>
          <a:lstStyle/>
          <a:p>
            <a:r>
              <a:rPr lang="en-US" altLang="zh-TW" dirty="0" err="1"/>
              <a:t>dūcù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supervise and urge, to urge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861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memorize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單字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19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dānzì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vocabulary, word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倍增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bèizēng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increase or improve exponentially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限於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limited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遼闊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liáokuò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expansive, vast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之外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zhīwài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other than, in addition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826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水果攤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86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shuǐguǒtān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fruit stand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24000"/>
            <a:ext cx="7712108" cy="2983230"/>
          </a:xfrm>
        </p:spPr>
        <p:txBody>
          <a:bodyPr/>
          <a:lstStyle/>
          <a:p>
            <a:r>
              <a:rPr lang="zh-TW" altLang="zh-TW" dirty="0"/>
              <a:t>境地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jìngdì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circumstances, situation, condition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9792" y="1714283"/>
            <a:ext cx="6708808" cy="2983230"/>
          </a:xfrm>
        </p:spPr>
        <p:txBody>
          <a:bodyPr/>
          <a:lstStyle/>
          <a:p>
            <a:r>
              <a:rPr lang="zh-TW" altLang="zh-TW" dirty="0"/>
              <a:t>孤立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4114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gūlì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isolated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賽事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sàishì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competition, match, race, games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島嶼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dǎoyǔ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island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四處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sìchù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everywhere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拼音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pīnyīn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</a:t>
            </a:r>
            <a:r>
              <a:rPr lang="en-US" altLang="zh-TW" dirty="0"/>
              <a:t>Romanization, spelling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699408" cy="2983230"/>
          </a:xfrm>
        </p:spPr>
        <p:txBody>
          <a:bodyPr/>
          <a:lstStyle/>
          <a:p>
            <a:r>
              <a:rPr lang="zh-TW" altLang="zh-TW" dirty="0"/>
              <a:t>錯誤</a:t>
            </a:r>
            <a:r>
              <a:rPr lang="zh-TW" altLang="zh-TW" dirty="0" smtClean="0"/>
              <a:t>百出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844173"/>
            <a:ext cx="5867400" cy="4526280"/>
          </a:xfrm>
        </p:spPr>
        <p:txBody>
          <a:bodyPr/>
          <a:lstStyle/>
          <a:p>
            <a:r>
              <a:rPr lang="en-US" altLang="zh-TW" dirty="0" err="1"/>
              <a:t>cuòwù</a:t>
            </a:r>
            <a:r>
              <a:rPr lang="en-US" altLang="zh-TW" dirty="0"/>
              <a:t> </a:t>
            </a:r>
            <a:r>
              <a:rPr lang="en-US" altLang="zh-TW" dirty="0" err="1"/>
              <a:t>bǎichū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riddled with mistakes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精良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jīngliáng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superior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前來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come over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281043"/>
            <a:ext cx="8232808" cy="2983230"/>
          </a:xfrm>
        </p:spPr>
        <p:txBody>
          <a:bodyPr/>
          <a:lstStyle/>
          <a:p>
            <a:r>
              <a:rPr lang="zh-TW" altLang="zh-TW" dirty="0"/>
              <a:t>版本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bǎnběn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version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瓜香果豔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581400"/>
            <a:ext cx="7010401" cy="4526280"/>
          </a:xfrm>
        </p:spPr>
        <p:txBody>
          <a:bodyPr/>
          <a:lstStyle/>
          <a:p>
            <a:r>
              <a:rPr lang="en-US" altLang="zh-TW" dirty="0" err="1"/>
              <a:t>guāxiāng</a:t>
            </a:r>
            <a:r>
              <a:rPr lang="en-US" altLang="zh-TW" dirty="0"/>
              <a:t> </a:t>
            </a:r>
            <a:r>
              <a:rPr lang="en-US" altLang="zh-TW" dirty="0" err="1"/>
              <a:t>guǒyàn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filled with the fragrances and beauty of various types of fruit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268343"/>
            <a:ext cx="8613808" cy="2983230"/>
          </a:xfrm>
        </p:spPr>
        <p:txBody>
          <a:bodyPr/>
          <a:lstStyle/>
          <a:p>
            <a:r>
              <a:rPr lang="zh-TW" altLang="zh-TW" dirty="0"/>
              <a:t>源源不絕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yuányuán</a:t>
            </a:r>
            <a:r>
              <a:rPr lang="en-US" altLang="zh-TW" dirty="0"/>
              <a:t> </a:t>
            </a:r>
            <a:r>
              <a:rPr lang="en-US" altLang="zh-TW" dirty="0" err="1"/>
              <a:t>bùjué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 uninterrupted flow, in continuous stream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訪客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fǎngkè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visitor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rénwén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cultural, (below) the humanities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景觀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jǐngguān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view, landscape, scenery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底蘊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dǐyùn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foundation, background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深厚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shēnhòu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deep, solid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步調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bùdiào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pace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家傳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jiāchuán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traditional, local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勤讀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qíndú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diligently study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書籍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shūjí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books, reading material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/>
              <a:t>常客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chángkè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regular customer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知曉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zhīxiǎo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familiar </a:t>
            </a:r>
            <a:r>
              <a:rPr lang="en-US" altLang="zh-TW" dirty="0"/>
              <a:t>with, proficient 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682822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勤奮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qínfèn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diligently and conscientiously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9581560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駕馭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jiàyù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master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3061213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重點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zhòngdiǎn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main point, key point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72315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磨損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mósǔn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wear away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605485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攪碎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jiǎosuì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grind, to shred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979371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翻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38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fān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flip through, to turn (the pages of), crack a book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425849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字典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dictionary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5227181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腦子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nǎozi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brain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067702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 smtClean="0"/>
              <a:t>區塊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qūkuài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area, block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57712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07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chèng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weigh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自大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arrogant, conceited, swelled-head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454675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獨白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dúbái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monologue, soliloquy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6041392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上演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shàngyǎn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perform, to put on (a performance)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50057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戲碼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xìmǎ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play, drama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4002453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捷克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124200"/>
            <a:ext cx="7772400" cy="4526280"/>
          </a:xfrm>
        </p:spPr>
        <p:txBody>
          <a:bodyPr/>
          <a:lstStyle/>
          <a:p>
            <a:pPr algn="ctr"/>
            <a:r>
              <a:rPr lang="en-US" altLang="zh-TW" dirty="0" err="1"/>
              <a:t>Jiékè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12752"/>
            <a:ext cx="7924800" cy="892175"/>
          </a:xfrm>
        </p:spPr>
        <p:txBody>
          <a:bodyPr/>
          <a:lstStyle/>
          <a:p>
            <a:r>
              <a:rPr lang="en-US" altLang="zh-TW" sz="2800" dirty="0"/>
              <a:t>the Czech Republic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127999" cy="2983230"/>
          </a:xfrm>
        </p:spPr>
        <p:txBody>
          <a:bodyPr/>
          <a:lstStyle/>
          <a:p>
            <a:r>
              <a:rPr lang="zh-TW" altLang="zh-TW" dirty="0"/>
              <a:t>手擺腳動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581400"/>
            <a:ext cx="6357938" cy="4526280"/>
          </a:xfrm>
        </p:spPr>
        <p:txBody>
          <a:bodyPr/>
          <a:lstStyle/>
          <a:p>
            <a:r>
              <a:rPr lang="en-US" altLang="zh-TW" dirty="0" err="1"/>
              <a:t>shǒubǎi</a:t>
            </a:r>
            <a:r>
              <a:rPr lang="en-US" altLang="zh-TW" dirty="0"/>
              <a:t> </a:t>
            </a:r>
            <a:r>
              <a:rPr lang="en-US" altLang="zh-TW" dirty="0" err="1"/>
              <a:t>jiǎodòng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gesticulate, talk with your hands (and feet)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</TotalTime>
  <Words>924</Words>
  <Application>Microsoft Office PowerPoint</Application>
  <PresentationFormat>如螢幕大小 (4:3)</PresentationFormat>
  <Paragraphs>338</Paragraphs>
  <Slides>84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84</vt:i4>
      </vt:variant>
    </vt:vector>
  </HeadingPairs>
  <TitlesOfParts>
    <vt:vector size="9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開闊</vt:lpstr>
      <vt:lpstr>轉動</vt:lpstr>
      <vt:lpstr>共通</vt:lpstr>
      <vt:lpstr>水果攤</vt:lpstr>
      <vt:lpstr>瓜香果豔</vt:lpstr>
      <vt:lpstr>常客</vt:lpstr>
      <vt:lpstr>秤</vt:lpstr>
      <vt:lpstr>手擺腳動</vt:lpstr>
      <vt:lpstr>身陷</vt:lpstr>
      <vt:lpstr>迷宮</vt:lpstr>
      <vt:lpstr>文法</vt:lpstr>
      <vt:lpstr>濃重</vt:lpstr>
      <vt:lpstr>回覆</vt:lpstr>
      <vt:lpstr>焦急</vt:lpstr>
      <vt:lpstr>催熟</vt:lpstr>
      <vt:lpstr>急忙</vt:lpstr>
      <vt:lpstr>臨時</vt:lpstr>
      <vt:lpstr>口譯</vt:lpstr>
      <vt:lpstr>達成</vt:lpstr>
      <vt:lpstr>道謝</vt:lpstr>
      <vt:lpstr>面前</vt:lpstr>
      <vt:lpstr>紊亂</vt:lpstr>
      <vt:lpstr>錯亂</vt:lpstr>
      <vt:lpstr>人家</vt:lpstr>
      <vt:lpstr>校長</vt:lpstr>
      <vt:lpstr>旅途</vt:lpstr>
      <vt:lpstr>勞累</vt:lpstr>
      <vt:lpstr>傲慢</vt:lpstr>
      <vt:lpstr>皺眉</vt:lpstr>
      <vt:lpstr>標識</vt:lpstr>
      <vt:lpstr>國際觀</vt:lpstr>
      <vt:lpstr>一吐為快</vt:lpstr>
      <vt:lpstr>接軌</vt:lpstr>
      <vt:lpstr>身在</vt:lpstr>
      <vt:lpstr>柏林</vt:lpstr>
      <vt:lpstr>土耳其</vt:lpstr>
      <vt:lpstr>眼見</vt:lpstr>
      <vt:lpstr>心急</vt:lpstr>
      <vt:lpstr>浪潮</vt:lpstr>
      <vt:lpstr>拋</vt:lpstr>
      <vt:lpstr>淘汰</vt:lpstr>
      <vt:lpstr>督促</vt:lpstr>
      <vt:lpstr>背</vt:lpstr>
      <vt:lpstr>單字</vt:lpstr>
      <vt:lpstr>倍增</vt:lpstr>
      <vt:lpstr>限於</vt:lpstr>
      <vt:lpstr>遼闊</vt:lpstr>
      <vt:lpstr>之外</vt:lpstr>
      <vt:lpstr>境地</vt:lpstr>
      <vt:lpstr>孤立</vt:lpstr>
      <vt:lpstr>賽事</vt:lpstr>
      <vt:lpstr>島嶼</vt:lpstr>
      <vt:lpstr>四處</vt:lpstr>
      <vt:lpstr>拼音</vt:lpstr>
      <vt:lpstr>錯誤百出</vt:lpstr>
      <vt:lpstr>精良</vt:lpstr>
      <vt:lpstr>前來</vt:lpstr>
      <vt:lpstr>版本</vt:lpstr>
      <vt:lpstr>源源不絕</vt:lpstr>
      <vt:lpstr>訪客</vt:lpstr>
      <vt:lpstr>人文</vt:lpstr>
      <vt:lpstr>景觀</vt:lpstr>
      <vt:lpstr>底蘊</vt:lpstr>
      <vt:lpstr>深厚</vt:lpstr>
      <vt:lpstr>步調</vt:lpstr>
      <vt:lpstr>家傳</vt:lpstr>
      <vt:lpstr>勤讀</vt:lpstr>
      <vt:lpstr>書籍</vt:lpstr>
      <vt:lpstr>知曉</vt:lpstr>
      <vt:lpstr>勤奮</vt:lpstr>
      <vt:lpstr>駕馭</vt:lpstr>
      <vt:lpstr>重點</vt:lpstr>
      <vt:lpstr>磨損</vt:lpstr>
      <vt:lpstr>攪碎</vt:lpstr>
      <vt:lpstr>翻</vt:lpstr>
      <vt:lpstr>字典</vt:lpstr>
      <vt:lpstr>腦子</vt:lpstr>
      <vt:lpstr>區塊</vt:lpstr>
      <vt:lpstr>自大</vt:lpstr>
      <vt:lpstr>獨白</vt:lpstr>
      <vt:lpstr>上演</vt:lpstr>
      <vt:lpstr>戲碼</vt:lpstr>
      <vt:lpstr>捷克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70</cp:revision>
  <dcterms:created xsi:type="dcterms:W3CDTF">2017-05-11T16:59:40Z</dcterms:created>
  <dcterms:modified xsi:type="dcterms:W3CDTF">2018-12-22T07:08:09Z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