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4"/>
  </p:notesMasterIdLst>
  <p:sldIdLst>
    <p:sldId id="256" r:id="rId2"/>
    <p:sldId id="371" r:id="rId3"/>
    <p:sldId id="372" r:id="rId4"/>
    <p:sldId id="373" r:id="rId5"/>
    <p:sldId id="426" r:id="rId6"/>
    <p:sldId id="427" r:id="rId7"/>
    <p:sldId id="428" r:id="rId8"/>
    <p:sldId id="433" r:id="rId9"/>
    <p:sldId id="429" r:id="rId10"/>
    <p:sldId id="430" r:id="rId11"/>
    <p:sldId id="431" r:id="rId12"/>
    <p:sldId id="432" r:id="rId13"/>
    <p:sldId id="434" r:id="rId14"/>
    <p:sldId id="257" r:id="rId15"/>
    <p:sldId id="258" r:id="rId16"/>
    <p:sldId id="259" r:id="rId17"/>
    <p:sldId id="435" r:id="rId18"/>
    <p:sldId id="261" r:id="rId19"/>
    <p:sldId id="260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78" r:id="rId36"/>
    <p:sldId id="279" r:id="rId37"/>
    <p:sldId id="376" r:id="rId38"/>
    <p:sldId id="377" r:id="rId39"/>
    <p:sldId id="378" r:id="rId40"/>
    <p:sldId id="379" r:id="rId41"/>
    <p:sldId id="380" r:id="rId42"/>
    <p:sldId id="381" r:id="rId43"/>
    <p:sldId id="382" r:id="rId44"/>
    <p:sldId id="383" r:id="rId45"/>
    <p:sldId id="436" r:id="rId46"/>
    <p:sldId id="437" r:id="rId47"/>
    <p:sldId id="438" r:id="rId48"/>
    <p:sldId id="439" r:id="rId49"/>
    <p:sldId id="440" r:id="rId50"/>
    <p:sldId id="280" r:id="rId51"/>
    <p:sldId id="281" r:id="rId52"/>
    <p:sldId id="308" r:id="rId53"/>
    <p:sldId id="309" r:id="rId54"/>
    <p:sldId id="310" r:id="rId55"/>
    <p:sldId id="441" r:id="rId56"/>
    <p:sldId id="442" r:id="rId57"/>
    <p:sldId id="446" r:id="rId58"/>
    <p:sldId id="447" r:id="rId59"/>
    <p:sldId id="448" r:id="rId60"/>
    <p:sldId id="449" r:id="rId61"/>
    <p:sldId id="450" r:id="rId62"/>
    <p:sldId id="451" r:id="rId63"/>
    <p:sldId id="452" r:id="rId64"/>
    <p:sldId id="445" r:id="rId65"/>
    <p:sldId id="444" r:id="rId66"/>
    <p:sldId id="443" r:id="rId67"/>
    <p:sldId id="311" r:id="rId68"/>
    <p:sldId id="312" r:id="rId69"/>
    <p:sldId id="313" r:id="rId70"/>
    <p:sldId id="314" r:id="rId71"/>
    <p:sldId id="315" r:id="rId72"/>
    <p:sldId id="318" r:id="rId73"/>
    <p:sldId id="316" r:id="rId74"/>
    <p:sldId id="317" r:id="rId75"/>
    <p:sldId id="319" r:id="rId76"/>
    <p:sldId id="320" r:id="rId77"/>
    <p:sldId id="321" r:id="rId78"/>
    <p:sldId id="322" r:id="rId79"/>
    <p:sldId id="323" r:id="rId80"/>
    <p:sldId id="324" r:id="rId81"/>
    <p:sldId id="325" r:id="rId82"/>
    <p:sldId id="326" r:id="rId83"/>
    <p:sldId id="327" r:id="rId84"/>
    <p:sldId id="328" r:id="rId85"/>
    <p:sldId id="329" r:id="rId86"/>
    <p:sldId id="330" r:id="rId87"/>
    <p:sldId id="390" r:id="rId88"/>
    <p:sldId id="391" r:id="rId89"/>
    <p:sldId id="392" r:id="rId90"/>
    <p:sldId id="393" r:id="rId91"/>
    <p:sldId id="394" r:id="rId92"/>
    <p:sldId id="395" r:id="rId93"/>
    <p:sldId id="396" r:id="rId94"/>
    <p:sldId id="403" r:id="rId95"/>
    <p:sldId id="398" r:id="rId96"/>
    <p:sldId id="453" r:id="rId97"/>
    <p:sldId id="454" r:id="rId98"/>
    <p:sldId id="455" r:id="rId99"/>
    <p:sldId id="367" r:id="rId100"/>
    <p:sldId id="368" r:id="rId101"/>
    <p:sldId id="456" r:id="rId102"/>
    <p:sldId id="457" r:id="rId103"/>
    <p:sldId id="458" r:id="rId104"/>
    <p:sldId id="459" r:id="rId105"/>
    <p:sldId id="460" r:id="rId106"/>
    <p:sldId id="461" r:id="rId107"/>
    <p:sldId id="462" r:id="rId108"/>
    <p:sldId id="463" r:id="rId109"/>
    <p:sldId id="464" r:id="rId110"/>
    <p:sldId id="465" r:id="rId111"/>
    <p:sldId id="466" r:id="rId112"/>
    <p:sldId id="467" r:id="rId113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0" y="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theme" Target="theme/theme1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tableStyles" Target="tableStyle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9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82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2658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27628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26409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0955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6040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3686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51344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958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838534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57662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01463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30905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42893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836627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12524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8827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543736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6953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576166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543888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337247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766617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12375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15470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105366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499274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44793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28555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12/24/2018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5272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6121951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701105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809548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425182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8748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51151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005440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9817512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1427578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02164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12/24/2018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4375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090375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882152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01007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8073153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2606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6" name="Holder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410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621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12/24/2018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7" name="object 2"/>
          <p:cNvSpPr txBox="1"/>
          <p:nvPr userDrawn="1"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4" r:id="rId6"/>
    <p:sldLayoutId id="2147483665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719" r:id="rId32"/>
    <p:sldLayoutId id="2147483720" r:id="rId33"/>
    <p:sldLayoutId id="2147483721" r:id="rId34"/>
    <p:sldLayoutId id="2147483722" r:id="rId35"/>
    <p:sldLayoutId id="2147483723" r:id="rId36"/>
    <p:sldLayoutId id="2147483724" r:id="rId37"/>
    <p:sldLayoutId id="2147483725" r:id="rId38"/>
    <p:sldLayoutId id="2147483726" r:id="rId39"/>
    <p:sldLayoutId id="2147483727" r:id="rId40"/>
    <p:sldLayoutId id="2147483728" r:id="rId41"/>
    <p:sldLayoutId id="2147483729" r:id="rId42"/>
    <p:sldLayoutId id="2147483730" r:id="rId43"/>
    <p:sldLayoutId id="2147483731" r:id="rId44"/>
    <p:sldLayoutId id="2147483732" r:id="rId45"/>
    <p:sldLayoutId id="2147483733" r:id="rId46"/>
    <p:sldLayoutId id="2147483734" r:id="rId47"/>
    <p:sldLayoutId id="2147483735" r:id="rId48"/>
    <p:sldLayoutId id="2147483736" r:id="rId49"/>
    <p:sldLayoutId id="2147483737" r:id="rId50"/>
    <p:sldLayoutId id="2147483738" r:id="rId51"/>
    <p:sldLayoutId id="2147483739" r:id="rId52"/>
    <p:sldLayoutId id="2147483740" r:id="rId53"/>
    <p:sldLayoutId id="2147483741" r:id="rId54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第六課</a:t>
            </a:r>
            <a:endParaRPr lang="zh-TW" altLang="en-US" sz="3000" dirty="0">
              <a:solidFill>
                <a:srgbClr val="31377D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endParaRPr lang="zh-TW" altLang="en-US"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貓熊</a:t>
            </a:r>
            <a:r>
              <a:rPr lang="zh-TW" altLang="en-US" sz="3000" dirty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角色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62200" y="1574866"/>
            <a:ext cx="6708808" cy="2983230"/>
          </a:xfrm>
        </p:spPr>
        <p:txBody>
          <a:bodyPr/>
          <a:lstStyle/>
          <a:p>
            <a:r>
              <a:rPr lang="zh-TW" altLang="zh-TW" dirty="0"/>
              <a:t>抵制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82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dǐzhì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boycott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4290940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/>
              <a:t>北京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Běijīng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Beijing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836748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/>
              <a:t>周恩來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Zhōu</a:t>
            </a:r>
            <a:r>
              <a:rPr lang="en-US" altLang="zh-TW" sz="6000" dirty="0"/>
              <a:t> </a:t>
            </a:r>
            <a:r>
              <a:rPr lang="en-US" altLang="zh-TW" sz="6000" cap="small" dirty="0" err="1"/>
              <a:t>Ē</a:t>
            </a:r>
            <a:r>
              <a:rPr lang="en-US" altLang="zh-TW" sz="6000" dirty="0" err="1"/>
              <a:t>nlái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Zhou </a:t>
            </a:r>
            <a:r>
              <a:rPr lang="en-US" altLang="zh-TW" dirty="0" err="1"/>
              <a:t>Enlai</a:t>
            </a:r>
            <a:r>
              <a:rPr lang="en-US" altLang="zh-TW" dirty="0"/>
              <a:t> (the 1</a:t>
            </a:r>
            <a:r>
              <a:rPr lang="en-US" altLang="zh-TW" baseline="30000" dirty="0"/>
              <a:t>st</a:t>
            </a:r>
            <a:r>
              <a:rPr lang="en-US" altLang="zh-TW" dirty="0"/>
              <a:t> to 4</a:t>
            </a:r>
            <a:r>
              <a:rPr lang="en-US" altLang="zh-TW" baseline="30000" dirty="0"/>
              <a:t>th</a:t>
            </a:r>
            <a:r>
              <a:rPr lang="en-US" altLang="zh-TW" dirty="0"/>
              <a:t> prime minister of the People's Republic of China, 1898</a:t>
            </a:r>
            <a:r>
              <a:rPr lang="zh-TW" altLang="zh-TW" dirty="0"/>
              <a:t>年－</a:t>
            </a:r>
            <a:r>
              <a:rPr lang="en-US" altLang="zh-TW" dirty="0"/>
              <a:t>1976</a:t>
            </a:r>
            <a:r>
              <a:rPr lang="zh-TW" altLang="zh-TW" dirty="0"/>
              <a:t>年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4347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/>
              <a:t>玲玲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Línglíng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Ling </a:t>
            </a:r>
            <a:r>
              <a:rPr lang="en-US" altLang="zh-TW" dirty="0" err="1"/>
              <a:t>Ling</a:t>
            </a:r>
            <a:r>
              <a:rPr lang="zh-TW" altLang="zh-TW" dirty="0"/>
              <a:t>（貓熊名）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6500312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/>
              <a:t>興興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Xīngxīng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Xing </a:t>
            </a:r>
            <a:r>
              <a:rPr lang="en-US" altLang="zh-TW" dirty="0" err="1"/>
              <a:t>Xing</a:t>
            </a:r>
            <a:r>
              <a:rPr lang="zh-TW" altLang="zh-TW" dirty="0"/>
              <a:t>（貓熊名）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97010624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/>
              <a:t>華盛頓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Huáshèngdùn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Washington (the capital of U.S.A)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659134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/>
              <a:t>港澳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Gǎng’ào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Hong Kong and Macao (Macau)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32816676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/>
              <a:t>洛杉磯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Luòshānjī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Los Angeles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31801880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/>
              <a:t>奧運會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cap="small" dirty="0" err="1"/>
              <a:t>À</a:t>
            </a:r>
            <a:r>
              <a:rPr lang="en-US" altLang="zh-TW" sz="6000" dirty="0" err="1"/>
              <a:t>oyùnhuì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Olympic Games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37875210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/>
              <a:t>永永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Yǒngyǒng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Yong </a:t>
            </a:r>
            <a:r>
              <a:rPr lang="en-US" altLang="zh-TW" dirty="0" err="1"/>
              <a:t>Yong</a:t>
            </a:r>
            <a:r>
              <a:rPr lang="zh-TW" altLang="zh-TW" dirty="0"/>
              <a:t>（貓熊名）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5720151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/>
              <a:t>迎新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Yíngxīn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 err="1"/>
              <a:t>Yingxin</a:t>
            </a:r>
            <a:r>
              <a:rPr lang="zh-TW" altLang="zh-TW" dirty="0"/>
              <a:t>（貓熊名）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5017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繁殖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fánzhí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458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breed, to reproduce, reproduction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62885306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/>
              <a:t>舊金山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Jiùjīnshān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San Francisco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74073928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79500" y="1225361"/>
            <a:ext cx="7086600" cy="2983230"/>
          </a:xfrm>
        </p:spPr>
        <p:txBody>
          <a:bodyPr/>
          <a:lstStyle/>
          <a:p>
            <a:pPr algn="ctr"/>
            <a:r>
              <a:rPr lang="zh-TW" altLang="zh-TW" sz="7200" dirty="0"/>
              <a:t>美國聯邦漁業和野生動物管理局</a:t>
            </a:r>
            <a:endParaRPr lang="zh-TW" altLang="en-US" sz="72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1700" y="3581400"/>
            <a:ext cx="7604920" cy="4526280"/>
          </a:xfrm>
        </p:spPr>
        <p:txBody>
          <a:bodyPr/>
          <a:lstStyle/>
          <a:p>
            <a:pPr algn="ctr"/>
            <a:r>
              <a:rPr lang="en-US" altLang="zh-TW" sz="4400" dirty="0" err="1"/>
              <a:t>Měiguó</a:t>
            </a:r>
            <a:r>
              <a:rPr lang="en-US" altLang="zh-TW" sz="4400" dirty="0"/>
              <a:t> </a:t>
            </a:r>
            <a:r>
              <a:rPr lang="en-US" altLang="zh-TW" sz="4400" dirty="0" err="1"/>
              <a:t>liánbāng</a:t>
            </a:r>
            <a:r>
              <a:rPr lang="en-US" altLang="zh-TW" sz="4400" dirty="0"/>
              <a:t> </a:t>
            </a:r>
            <a:r>
              <a:rPr lang="en-US" altLang="zh-TW" sz="4400" dirty="0" err="1"/>
              <a:t>yúyè</a:t>
            </a:r>
            <a:r>
              <a:rPr lang="en-US" altLang="zh-TW" sz="4400" dirty="0"/>
              <a:t> </a:t>
            </a:r>
            <a:r>
              <a:rPr lang="en-US" altLang="zh-TW" sz="4400" dirty="0" err="1"/>
              <a:t>hàn</a:t>
            </a:r>
            <a:r>
              <a:rPr lang="en-US" altLang="zh-TW" sz="4400" dirty="0"/>
              <a:t> </a:t>
            </a:r>
            <a:r>
              <a:rPr lang="en-US" altLang="zh-TW" sz="4400" dirty="0" err="1"/>
              <a:t>yěshēng</a:t>
            </a:r>
            <a:r>
              <a:rPr lang="en-US" altLang="zh-TW" sz="4400" dirty="0"/>
              <a:t> </a:t>
            </a:r>
            <a:r>
              <a:rPr lang="en-US" altLang="zh-TW" sz="4400" dirty="0" err="1"/>
              <a:t>dòngwù</a:t>
            </a:r>
            <a:r>
              <a:rPr lang="en-US" altLang="zh-TW" sz="4400" dirty="0"/>
              <a:t> </a:t>
            </a:r>
            <a:r>
              <a:rPr lang="en-US" altLang="zh-TW" sz="4400" dirty="0" err="1"/>
              <a:t>guǎnlǐ</a:t>
            </a:r>
            <a:r>
              <a:rPr lang="en-US" altLang="zh-TW" sz="4400" dirty="0"/>
              <a:t> </a:t>
            </a:r>
            <a:r>
              <a:rPr lang="en-US" altLang="zh-TW" sz="4400" dirty="0" err="1"/>
              <a:t>jú</a:t>
            </a:r>
            <a:endParaRPr lang="zh-TW" altLang="en-US" sz="44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68020" y="5652135"/>
            <a:ext cx="7848600" cy="892175"/>
          </a:xfrm>
        </p:spPr>
        <p:txBody>
          <a:bodyPr/>
          <a:lstStyle/>
          <a:p>
            <a:r>
              <a:rPr lang="en-US" altLang="zh-TW" sz="2800" dirty="0"/>
              <a:t>FWS: United States Fish and Wildlife Service</a:t>
            </a:r>
            <a:endParaRPr lang="zh-TW" altLang="en-US" sz="28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-13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30911173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68760" y="838200"/>
            <a:ext cx="7086600" cy="2983230"/>
          </a:xfrm>
        </p:spPr>
        <p:txBody>
          <a:bodyPr/>
          <a:lstStyle/>
          <a:p>
            <a:pPr algn="ctr"/>
            <a:r>
              <a:rPr lang="zh-TW" altLang="zh-TW" sz="9600" dirty="0"/>
              <a:t>四川臥</a:t>
            </a:r>
            <a:r>
              <a:rPr lang="zh-TW" altLang="zh-TW" sz="9600" dirty="0" smtClean="0"/>
              <a:t>龍</a:t>
            </a:r>
            <a:r>
              <a:rPr lang="en-US" altLang="zh-TW" sz="9600" dirty="0" smtClean="0"/>
              <a:t/>
            </a:r>
            <a:br>
              <a:rPr lang="en-US" altLang="zh-TW" sz="9600" dirty="0" smtClean="0"/>
            </a:br>
            <a:r>
              <a:rPr lang="zh-TW" altLang="zh-TW" sz="9600" dirty="0" smtClean="0"/>
              <a:t>自然</a:t>
            </a:r>
            <a:r>
              <a:rPr lang="zh-TW" altLang="zh-TW" sz="9600" dirty="0"/>
              <a:t>保護區</a:t>
            </a:r>
            <a:endParaRPr lang="zh-TW" altLang="en-US" sz="72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1700" y="4038600"/>
            <a:ext cx="7604920" cy="4526280"/>
          </a:xfrm>
        </p:spPr>
        <p:txBody>
          <a:bodyPr/>
          <a:lstStyle/>
          <a:p>
            <a:pPr algn="ctr"/>
            <a:r>
              <a:rPr lang="en-US" altLang="zh-TW" sz="4400" dirty="0" err="1"/>
              <a:t>Sìchuān</a:t>
            </a:r>
            <a:r>
              <a:rPr lang="en-US" altLang="zh-TW" sz="4400" dirty="0"/>
              <a:t> </a:t>
            </a:r>
            <a:r>
              <a:rPr lang="en-US" altLang="zh-TW" sz="4400" dirty="0" err="1"/>
              <a:t>Wòlóng</a:t>
            </a:r>
            <a:r>
              <a:rPr lang="en-US" altLang="zh-TW" sz="4400" dirty="0"/>
              <a:t> </a:t>
            </a:r>
            <a:r>
              <a:rPr lang="en-US" altLang="zh-TW" sz="4400" dirty="0" err="1"/>
              <a:t>zìrán</a:t>
            </a:r>
            <a:r>
              <a:rPr lang="en-US" altLang="zh-TW" sz="4400" dirty="0"/>
              <a:t> </a:t>
            </a:r>
            <a:r>
              <a:rPr lang="en-US" altLang="zh-TW" sz="4400" dirty="0" err="1"/>
              <a:t>bǎohù</a:t>
            </a:r>
            <a:r>
              <a:rPr lang="en-US" altLang="zh-TW" sz="4400" dirty="0"/>
              <a:t> </a:t>
            </a:r>
            <a:r>
              <a:rPr lang="en-US" altLang="zh-TW" sz="4400" dirty="0" err="1"/>
              <a:t>qū</a:t>
            </a:r>
            <a:endParaRPr lang="zh-TW" altLang="en-US" sz="44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68020" y="5652135"/>
            <a:ext cx="7848600" cy="892175"/>
          </a:xfrm>
        </p:spPr>
        <p:txBody>
          <a:bodyPr/>
          <a:lstStyle/>
          <a:p>
            <a:r>
              <a:rPr lang="en-US" altLang="zh-TW" sz="2800" dirty="0"/>
              <a:t>FWS: United States Fish and Wildlife Service</a:t>
            </a:r>
            <a:endParaRPr lang="zh-TW" altLang="en-US" sz="28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-14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81264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名義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78103" y="36576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míngyì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52085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in the capacity of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6488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租借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78103" y="37338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zūjiè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52085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lease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15598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4600" y="1306443"/>
            <a:ext cx="6708808" cy="2983230"/>
          </a:xfrm>
        </p:spPr>
        <p:txBody>
          <a:bodyPr/>
          <a:lstStyle/>
          <a:p>
            <a:r>
              <a:rPr lang="zh-TW" altLang="zh-TW" dirty="0"/>
              <a:t>出訪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chūfǎng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pay an official visit to a friendly foreign country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08522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zh-TW" altLang="zh-TW" dirty="0"/>
              <a:t>風雲女性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82804" y="3844173"/>
            <a:ext cx="6019800" cy="4526280"/>
          </a:xfrm>
        </p:spPr>
        <p:txBody>
          <a:bodyPr/>
          <a:lstStyle/>
          <a:p>
            <a:r>
              <a:rPr lang="en-US" altLang="zh-TW" dirty="0" err="1"/>
              <a:t>fēngyún</a:t>
            </a:r>
            <a:r>
              <a:rPr lang="en-US" altLang="zh-TW" dirty="0"/>
              <a:t> </a:t>
            </a:r>
            <a:r>
              <a:rPr lang="en-US" altLang="zh-TW" dirty="0" err="1"/>
              <a:t>nǚxìng</a:t>
            </a:r>
            <a:endParaRPr lang="zh-TW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influential/important women, used in the phrase “Woman of the Year”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6741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全程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quánchéng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over the entire duration of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2789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直播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799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zhíbò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live broadcast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77617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83970"/>
            <a:ext cx="8766208" cy="2983230"/>
          </a:xfrm>
        </p:spPr>
        <p:txBody>
          <a:bodyPr/>
          <a:lstStyle/>
          <a:p>
            <a:pPr algn="ctr"/>
            <a:r>
              <a:rPr lang="zh-TW" altLang="zh-TW" dirty="0"/>
              <a:t>產下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799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chǎnxià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to </a:t>
            </a:r>
            <a:r>
              <a:rPr lang="en-US" altLang="zh-TW" dirty="0"/>
              <a:t>give birth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77313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447800"/>
            <a:ext cx="8004208" cy="2983230"/>
          </a:xfrm>
        </p:spPr>
        <p:txBody>
          <a:bodyPr/>
          <a:lstStyle/>
          <a:p>
            <a:r>
              <a:rPr lang="zh-TW" altLang="zh-TW" dirty="0"/>
              <a:t>雙胞胎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3600" y="3886200"/>
            <a:ext cx="6400801" cy="4526280"/>
          </a:xfrm>
        </p:spPr>
        <p:txBody>
          <a:bodyPr/>
          <a:lstStyle/>
          <a:p>
            <a:r>
              <a:rPr lang="en-US" altLang="zh-TW" dirty="0" err="1"/>
              <a:t>shuāngbāotāi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984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twins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8392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7000" y="1283970"/>
            <a:ext cx="7851808" cy="2983230"/>
          </a:xfrm>
        </p:spPr>
        <p:txBody>
          <a:bodyPr/>
          <a:lstStyle/>
          <a:p>
            <a:r>
              <a:rPr lang="zh-TW" altLang="zh-TW" dirty="0"/>
              <a:t>貓熊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68600" y="3733800"/>
            <a:ext cx="5943600" cy="4526280"/>
          </a:xfrm>
        </p:spPr>
        <p:txBody>
          <a:bodyPr/>
          <a:lstStyle/>
          <a:p>
            <a:r>
              <a:rPr lang="en-US" altLang="zh-TW" dirty="0" err="1"/>
              <a:t>māoxióng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panda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5469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447800"/>
            <a:ext cx="6708808" cy="2983230"/>
          </a:xfrm>
        </p:spPr>
        <p:txBody>
          <a:bodyPr/>
          <a:lstStyle/>
          <a:p>
            <a:r>
              <a:rPr lang="zh-TW" altLang="zh-TW" dirty="0"/>
              <a:t>睜眼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zhēngyǎn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open one's eyes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56521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30392" y="1066800"/>
            <a:ext cx="6708808" cy="2983230"/>
          </a:xfrm>
        </p:spPr>
        <p:txBody>
          <a:bodyPr/>
          <a:lstStyle/>
          <a:p>
            <a:r>
              <a:rPr lang="zh-TW" altLang="zh-TW" dirty="0"/>
              <a:t>登上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0392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dēngshàng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704344"/>
            <a:ext cx="7924800" cy="892175"/>
          </a:xfrm>
        </p:spPr>
        <p:txBody>
          <a:bodyPr/>
          <a:lstStyle/>
          <a:p>
            <a:r>
              <a:rPr lang="en-US" altLang="zh-TW" sz="2800" dirty="0" smtClean="0"/>
              <a:t>(</a:t>
            </a:r>
            <a:r>
              <a:rPr lang="en-US" altLang="zh-TW" sz="2800" dirty="0" err="1"/>
              <a:t>Vpt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 </a:t>
            </a:r>
            <a:r>
              <a:rPr lang="en-US" altLang="zh-TW" sz="2800" dirty="0"/>
              <a:t>to ascend to (prominence)</a:t>
            </a:r>
            <a:endParaRPr lang="zh-TW" altLang="zh-TW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96723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81259" y="1371600"/>
            <a:ext cx="8461408" cy="2983230"/>
          </a:xfrm>
        </p:spPr>
        <p:txBody>
          <a:bodyPr/>
          <a:lstStyle/>
          <a:p>
            <a:r>
              <a:rPr lang="zh-TW" altLang="zh-TW" dirty="0" smtClean="0"/>
              <a:t>頭條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tóutiáo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headline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44230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313428"/>
            <a:ext cx="8385208" cy="2983230"/>
          </a:xfrm>
        </p:spPr>
        <p:txBody>
          <a:bodyPr/>
          <a:lstStyle/>
          <a:p>
            <a:r>
              <a:rPr lang="zh-TW" altLang="zh-TW" dirty="0"/>
              <a:t>數位化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733800"/>
            <a:ext cx="6019801" cy="4526280"/>
          </a:xfrm>
        </p:spPr>
        <p:txBody>
          <a:bodyPr/>
          <a:lstStyle/>
          <a:p>
            <a:r>
              <a:rPr lang="en-US" altLang="zh-TW" dirty="0" err="1"/>
              <a:t>shùwèihuà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digital, to digitize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17745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0800" y="1281043"/>
            <a:ext cx="8461408" cy="2983230"/>
          </a:xfrm>
        </p:spPr>
        <p:txBody>
          <a:bodyPr/>
          <a:lstStyle/>
          <a:p>
            <a:r>
              <a:rPr lang="zh-TW" altLang="zh-TW" dirty="0"/>
              <a:t>追溯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zhuīsù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trace back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59937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71800" y="1524000"/>
            <a:ext cx="7013608" cy="2895600"/>
          </a:xfrm>
        </p:spPr>
        <p:txBody>
          <a:bodyPr/>
          <a:lstStyle/>
          <a:p>
            <a:r>
              <a:rPr lang="zh-TW" altLang="zh-TW" dirty="0"/>
              <a:t>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zhì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22300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Prep</a:t>
            </a:r>
            <a:r>
              <a:rPr lang="en-US" altLang="zh-TW" dirty="0" smtClean="0"/>
              <a:t>) </a:t>
            </a:r>
            <a:r>
              <a:rPr lang="en-US" altLang="zh-TW" dirty="0"/>
              <a:t>to, up to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98391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306443"/>
            <a:ext cx="9147208" cy="2983230"/>
          </a:xfrm>
        </p:spPr>
        <p:txBody>
          <a:bodyPr/>
          <a:lstStyle/>
          <a:p>
            <a:r>
              <a:rPr lang="zh-TW" altLang="zh-TW" dirty="0"/>
              <a:t>何時何地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héshí</a:t>
            </a:r>
            <a:r>
              <a:rPr lang="en-US" altLang="zh-TW" dirty="0"/>
              <a:t> </a:t>
            </a:r>
            <a:r>
              <a:rPr lang="en-US" altLang="zh-TW" dirty="0" err="1"/>
              <a:t>hédì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anytime, anywhere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3949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女皇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nǚhuáng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26651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empress, queen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88037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贈送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zèngsòng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give (as a gift)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05537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93743"/>
            <a:ext cx="6708808" cy="2983230"/>
          </a:xfrm>
        </p:spPr>
        <p:txBody>
          <a:bodyPr/>
          <a:lstStyle/>
          <a:p>
            <a:r>
              <a:rPr lang="zh-TW" altLang="zh-TW" dirty="0"/>
              <a:t>記載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79795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jìzài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26685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V/N</a:t>
            </a:r>
            <a:r>
              <a:rPr lang="en-US" altLang="zh-TW" dirty="0" smtClean="0"/>
              <a:t>) </a:t>
            </a:r>
            <a:r>
              <a:rPr lang="en-US" altLang="zh-TW" dirty="0"/>
              <a:t>to record, to put down in writing, records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3035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592" y="1471930"/>
            <a:ext cx="84614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人見人愛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828800" y="3855720"/>
            <a:ext cx="6400801" cy="4526280"/>
          </a:xfrm>
        </p:spPr>
        <p:txBody>
          <a:bodyPr/>
          <a:lstStyle/>
          <a:p>
            <a:r>
              <a:rPr lang="en-US" altLang="zh-TW" dirty="0" err="1"/>
              <a:t>rénjiàn</a:t>
            </a:r>
            <a:r>
              <a:rPr lang="en-US" altLang="zh-TW" dirty="0"/>
              <a:t> </a:t>
            </a:r>
            <a:r>
              <a:rPr lang="en-US" altLang="zh-TW" dirty="0" err="1"/>
              <a:t>rén’ài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26685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everybody loves, loved by all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537800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036382"/>
            <a:ext cx="9223408" cy="2983230"/>
          </a:xfrm>
        </p:spPr>
        <p:txBody>
          <a:bodyPr/>
          <a:lstStyle/>
          <a:p>
            <a:r>
              <a:rPr lang="zh-TW" altLang="zh-TW" sz="14900" dirty="0"/>
              <a:t>夫人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48108" y="3581400"/>
            <a:ext cx="8318500" cy="4526280"/>
          </a:xfrm>
        </p:spPr>
        <p:txBody>
          <a:bodyPr/>
          <a:lstStyle/>
          <a:p>
            <a:r>
              <a:rPr lang="en-US" altLang="zh-TW" sz="6600" dirty="0" err="1"/>
              <a:t>fūrén</a:t>
            </a:r>
            <a:endParaRPr lang="zh-TW" altLang="en-US" sz="66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wife of a prominent figure, lady, madam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6010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71800" y="1447800"/>
            <a:ext cx="6708808" cy="2983230"/>
          </a:xfrm>
        </p:spPr>
        <p:txBody>
          <a:bodyPr/>
          <a:lstStyle/>
          <a:p>
            <a:r>
              <a:rPr lang="zh-TW" altLang="zh-TW" dirty="0"/>
              <a:t>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biǎo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show (gratitude, etc.)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43590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3900" y="1676183"/>
            <a:ext cx="8610600" cy="2983230"/>
          </a:xfrm>
        </p:spPr>
        <p:txBody>
          <a:bodyPr/>
          <a:lstStyle/>
          <a:p>
            <a:pPr algn="ctr"/>
            <a:r>
              <a:rPr lang="zh-TW" altLang="zh-TW" sz="12300" dirty="0"/>
              <a:t>救濟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 smtClean="0"/>
              <a:t>zìgùzì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23900" y="54746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provide relief to, relief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30235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謝意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64003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xièyì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gratitude, thankfulness, appreciation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5821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9892" y="1268343"/>
            <a:ext cx="8080408" cy="2983230"/>
          </a:xfrm>
        </p:spPr>
        <p:txBody>
          <a:bodyPr/>
          <a:lstStyle/>
          <a:p>
            <a:pPr algn="ctr"/>
            <a:r>
              <a:rPr lang="zh-TW" altLang="zh-TW" dirty="0"/>
              <a:t>自此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038600" y="3581400"/>
            <a:ext cx="6477000" cy="4526280"/>
          </a:xfrm>
        </p:spPr>
        <p:txBody>
          <a:bodyPr/>
          <a:lstStyle/>
          <a:p>
            <a:r>
              <a:rPr lang="en-US" altLang="zh-TW" dirty="0" err="1"/>
              <a:t>zìcǐ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from then on, thereupon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99636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政權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zhèngquán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political power, regime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93382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124199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Vaux</a:t>
            </a:r>
            <a:r>
              <a:rPr lang="en-US" altLang="zh-TW" dirty="0" smtClean="0"/>
              <a:t>) </a:t>
            </a:r>
            <a:r>
              <a:rPr lang="en-US" altLang="zh-TW" dirty="0"/>
              <a:t>to want to, to wish to, to desire to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50882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800" y="1283970"/>
            <a:ext cx="8842408" cy="2983230"/>
          </a:xfrm>
        </p:spPr>
        <p:txBody>
          <a:bodyPr/>
          <a:lstStyle/>
          <a:p>
            <a:pPr algn="ctr"/>
            <a:r>
              <a:rPr lang="zh-TW" altLang="zh-TW"/>
              <a:t>藉此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jiècǐ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(literary) thereby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9676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3796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雙邊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shuāngbiān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Vs-</a:t>
            </a:r>
            <a:r>
              <a:rPr lang="en-US" altLang="zh-TW" dirty="0" err="1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bilateral, both parties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285931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稀有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xīyǒu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rare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5623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征服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zhēngfú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91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conquer, to subdue, to vanquish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90979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04628" y="1622286"/>
            <a:ext cx="6708808" cy="2983230"/>
          </a:xfrm>
        </p:spPr>
        <p:txBody>
          <a:bodyPr/>
          <a:lstStyle/>
          <a:p>
            <a:r>
              <a:rPr lang="zh-TW" altLang="zh-TW" dirty="0"/>
              <a:t>飼養場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19299" y="3886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sìyǎngchǎng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livestock or poultry farm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00990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82600" y="1371600"/>
            <a:ext cx="7772400" cy="2983230"/>
          </a:xfrm>
        </p:spPr>
        <p:txBody>
          <a:bodyPr/>
          <a:lstStyle/>
          <a:p>
            <a:pPr algn="ctr"/>
            <a:r>
              <a:rPr lang="zh-TW" altLang="zh-TW" dirty="0"/>
              <a:t>分別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90600" y="3581400"/>
            <a:ext cx="7162800" cy="4526280"/>
          </a:xfrm>
        </p:spPr>
        <p:txBody>
          <a:bodyPr/>
          <a:lstStyle/>
          <a:p>
            <a:pPr algn="ctr"/>
            <a:r>
              <a:rPr lang="en-US" altLang="zh-TW" dirty="0" err="1"/>
              <a:t>fēnbié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respectively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5350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貨幣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65495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huòbì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currency, money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08545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3696" y="14478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0" y="3657600"/>
            <a:ext cx="7010400" cy="4526280"/>
          </a:xfrm>
        </p:spPr>
        <p:txBody>
          <a:bodyPr/>
          <a:lstStyle/>
          <a:p>
            <a:pPr algn="ctr"/>
            <a:r>
              <a:rPr lang="en-US" altLang="zh-TW" dirty="0" err="1"/>
              <a:t>shè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181600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smtClean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establish, to set up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15383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互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(with) each other, mutual (literary)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48689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訪問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fǎngwèn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visit, to interview; visit, interview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611265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00010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領取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lǐngqǔ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collect, to receive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178574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否決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fǒujué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veto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1523825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因而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yīn’ér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Conj</a:t>
            </a:r>
            <a:r>
              <a:rPr lang="en-US" altLang="zh-TW" dirty="0" smtClean="0"/>
              <a:t>) </a:t>
            </a:r>
            <a:r>
              <a:rPr lang="en-US" altLang="zh-TW" dirty="0"/>
              <a:t>therefore, as a result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9932649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作罷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zuòbà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call it quits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11055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促進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130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cùjìn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promote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133348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甜甜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Tiántián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/>
              <a:t>Tian </a:t>
            </a:r>
            <a:r>
              <a:rPr lang="en-US" altLang="zh-TW" sz="2400" dirty="0" err="1"/>
              <a:t>Tian</a:t>
            </a:r>
            <a:r>
              <a:rPr lang="en-US" altLang="zh-TW" sz="2400" dirty="0"/>
              <a:t> </a:t>
            </a:r>
            <a:r>
              <a:rPr lang="zh-TW" altLang="zh-TW" sz="2400" dirty="0"/>
              <a:t>（貓熊名）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4720872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1236" y="1227921"/>
            <a:ext cx="8309008" cy="2983230"/>
          </a:xfrm>
        </p:spPr>
        <p:txBody>
          <a:bodyPr/>
          <a:lstStyle/>
          <a:p>
            <a:pPr algn="ctr"/>
            <a:r>
              <a:rPr lang="en-US" altLang="zh-TW" sz="14900" dirty="0"/>
              <a:t>BBC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516947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/>
              <a:t>BBC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770851"/>
            <a:ext cx="7772400" cy="892175"/>
          </a:xfrm>
        </p:spPr>
        <p:txBody>
          <a:bodyPr/>
          <a:lstStyle/>
          <a:p>
            <a:r>
              <a:rPr lang="en-US" altLang="zh-TW" sz="2400" dirty="0"/>
              <a:t>British Broadcasting Corporation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0829297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43000" y="1281043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美香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599"/>
            <a:ext cx="4876801" cy="4526280"/>
          </a:xfrm>
        </p:spPr>
        <p:txBody>
          <a:bodyPr/>
          <a:lstStyle/>
          <a:p>
            <a:r>
              <a:rPr lang="en-US" altLang="zh-TW" dirty="0" err="1"/>
              <a:t>Měixiāng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74652"/>
            <a:ext cx="7467600" cy="892175"/>
          </a:xfrm>
        </p:spPr>
        <p:txBody>
          <a:bodyPr/>
          <a:lstStyle/>
          <a:p>
            <a:r>
              <a:rPr lang="en-US" altLang="zh-TW" dirty="0"/>
              <a:t>Mei Xiang</a:t>
            </a:r>
            <a:r>
              <a:rPr lang="zh-TW" altLang="zh-TW" dirty="0"/>
              <a:t>（貓熊名）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1010945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7000" y="1110228"/>
            <a:ext cx="9753600" cy="2983230"/>
          </a:xfrm>
        </p:spPr>
        <p:txBody>
          <a:bodyPr/>
          <a:lstStyle/>
          <a:p>
            <a:r>
              <a:rPr lang="zh-TW" altLang="zh-TW" sz="14900" dirty="0"/>
              <a:t>圓仔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581400"/>
            <a:ext cx="5943600" cy="4526280"/>
          </a:xfrm>
        </p:spPr>
        <p:txBody>
          <a:bodyPr/>
          <a:lstStyle/>
          <a:p>
            <a:r>
              <a:rPr lang="en-US" altLang="zh-TW" dirty="0" err="1"/>
              <a:t>Yuánzǎi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Yuan </a:t>
            </a:r>
            <a:r>
              <a:rPr lang="en-US" altLang="zh-TW" dirty="0" err="1"/>
              <a:t>Zai</a:t>
            </a:r>
            <a:r>
              <a:rPr lang="zh-TW" altLang="zh-TW" dirty="0"/>
              <a:t>（貓熊名）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4837934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唐朝</a:t>
            </a:r>
            <a:r>
              <a:rPr lang="en-US" altLang="zh-TW" dirty="0"/>
              <a:t>/</a:t>
            </a:r>
            <a:r>
              <a:rPr lang="zh-TW" altLang="zh-TW" dirty="0"/>
              <a:t>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Tángcháo</a:t>
            </a:r>
            <a:r>
              <a:rPr lang="en-US" altLang="zh-TW" dirty="0"/>
              <a:t>/</a:t>
            </a:r>
            <a:r>
              <a:rPr lang="en-US" altLang="zh-TW" dirty="0" err="1"/>
              <a:t>dài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61474" y="5426651"/>
            <a:ext cx="7620000" cy="892175"/>
          </a:xfrm>
        </p:spPr>
        <p:txBody>
          <a:bodyPr/>
          <a:lstStyle/>
          <a:p>
            <a:r>
              <a:rPr lang="en-US" altLang="zh-TW" dirty="0"/>
              <a:t>Tang Dynasty (618</a:t>
            </a:r>
            <a:r>
              <a:rPr lang="zh-TW" altLang="zh-TW" dirty="0"/>
              <a:t>年－</a:t>
            </a:r>
            <a:r>
              <a:rPr lang="en-US" altLang="zh-TW" dirty="0"/>
              <a:t>907</a:t>
            </a:r>
            <a:r>
              <a:rPr lang="zh-TW" altLang="zh-TW" dirty="0"/>
              <a:t>年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2278296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武則天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Wǔzétiān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61474" y="5426651"/>
            <a:ext cx="7620000" cy="892175"/>
          </a:xfrm>
        </p:spPr>
        <p:txBody>
          <a:bodyPr/>
          <a:lstStyle/>
          <a:p>
            <a:r>
              <a:rPr lang="en-US" altLang="zh-TW" dirty="0"/>
              <a:t>Wu </a:t>
            </a:r>
            <a:r>
              <a:rPr lang="en-US" altLang="zh-TW" dirty="0" err="1"/>
              <a:t>Zetian</a:t>
            </a:r>
            <a:r>
              <a:rPr lang="en-US" altLang="zh-TW" dirty="0"/>
              <a:t> (the only female monarch of China, 624</a:t>
            </a:r>
            <a:r>
              <a:rPr lang="zh-TW" altLang="zh-TW" dirty="0"/>
              <a:t>年－</a:t>
            </a:r>
            <a:r>
              <a:rPr lang="en-US" altLang="zh-TW" dirty="0"/>
              <a:t>705</a:t>
            </a:r>
            <a:r>
              <a:rPr lang="zh-TW" altLang="zh-TW" dirty="0"/>
              <a:t>年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13452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天武天皇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Tiānwǔ</a:t>
            </a:r>
            <a:r>
              <a:rPr lang="en-US" altLang="zh-TW" dirty="0"/>
              <a:t> </a:t>
            </a:r>
            <a:r>
              <a:rPr lang="en-US" altLang="zh-TW" dirty="0" err="1"/>
              <a:t>tiānhuáng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00565"/>
            <a:ext cx="7620000" cy="892175"/>
          </a:xfrm>
        </p:spPr>
        <p:txBody>
          <a:bodyPr/>
          <a:lstStyle/>
          <a:p>
            <a:r>
              <a:rPr lang="en-US" altLang="zh-TW" dirty="0"/>
              <a:t>Emperor </a:t>
            </a:r>
            <a:r>
              <a:rPr lang="en-US" altLang="zh-TW" dirty="0" err="1"/>
              <a:t>Temmu</a:t>
            </a:r>
            <a:r>
              <a:rPr lang="en-US" altLang="zh-TW" dirty="0"/>
              <a:t> (the 40th Emperor of Japan, 631</a:t>
            </a:r>
            <a:r>
              <a:rPr lang="zh-TW" altLang="zh-TW" dirty="0"/>
              <a:t>年</a:t>
            </a:r>
            <a:r>
              <a:rPr lang="en-US" altLang="zh-TW" dirty="0"/>
              <a:t>-686</a:t>
            </a:r>
            <a:r>
              <a:rPr lang="zh-TW" altLang="zh-TW" dirty="0"/>
              <a:t>年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4195336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宋美齡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Sòng</a:t>
            </a:r>
            <a:r>
              <a:rPr lang="en-US" altLang="zh-TW" dirty="0"/>
              <a:t> </a:t>
            </a:r>
            <a:r>
              <a:rPr lang="en-US" altLang="zh-TW" dirty="0" err="1"/>
              <a:t>Měilíng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00565"/>
            <a:ext cx="7620000" cy="892175"/>
          </a:xfrm>
        </p:spPr>
        <p:txBody>
          <a:bodyPr/>
          <a:lstStyle/>
          <a:p>
            <a:r>
              <a:rPr lang="en-US" altLang="zh-TW" dirty="0"/>
              <a:t>Soong May-ling (Madame Chiang Kai-shek, 1897</a:t>
            </a:r>
            <a:r>
              <a:rPr lang="zh-TW" altLang="zh-TW" dirty="0"/>
              <a:t>年－</a:t>
            </a:r>
            <a:r>
              <a:rPr lang="en-US" altLang="zh-TW" dirty="0"/>
              <a:t>2003</a:t>
            </a:r>
            <a:r>
              <a:rPr lang="zh-TW" altLang="zh-TW" dirty="0"/>
              <a:t>年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48782" y="8382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3712453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中共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Zhōnggòng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00565"/>
            <a:ext cx="7620000" cy="892175"/>
          </a:xfrm>
        </p:spPr>
        <p:txBody>
          <a:bodyPr/>
          <a:lstStyle/>
          <a:p>
            <a:r>
              <a:rPr lang="en-US" altLang="zh-TW" dirty="0"/>
              <a:t>Communist Party of China (CPC)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0820453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蘇聯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Sūlián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00565"/>
            <a:ext cx="7620000" cy="892175"/>
          </a:xfrm>
        </p:spPr>
        <p:txBody>
          <a:bodyPr/>
          <a:lstStyle/>
          <a:p>
            <a:r>
              <a:rPr lang="en-US" altLang="zh-TW" dirty="0"/>
              <a:t>the Soviet Union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39603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友好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yǒuhǎo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friendly, amicable, cordial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055790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北韓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Běihán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00565"/>
            <a:ext cx="7620000" cy="892175"/>
          </a:xfrm>
        </p:spPr>
        <p:txBody>
          <a:bodyPr/>
          <a:lstStyle/>
          <a:p>
            <a:r>
              <a:rPr lang="en-US" altLang="zh-TW" dirty="0"/>
              <a:t>North Korea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4894028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邁阿密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Mài’āmì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00565"/>
            <a:ext cx="7620000" cy="892175"/>
          </a:xfrm>
        </p:spPr>
        <p:txBody>
          <a:bodyPr/>
          <a:lstStyle/>
          <a:p>
            <a:r>
              <a:rPr lang="en-US" altLang="zh-TW" dirty="0"/>
              <a:t>Miami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7120496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芝加哥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733800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Zhījiāgē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00565"/>
            <a:ext cx="7620000" cy="892175"/>
          </a:xfrm>
        </p:spPr>
        <p:txBody>
          <a:bodyPr/>
          <a:lstStyle/>
          <a:p>
            <a:r>
              <a:rPr lang="en-US" altLang="zh-TW" dirty="0"/>
              <a:t>Chicago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4923235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國務院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Guówùyuàn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300565"/>
            <a:ext cx="7620000" cy="892175"/>
          </a:xfrm>
        </p:spPr>
        <p:txBody>
          <a:bodyPr/>
          <a:lstStyle/>
          <a:p>
            <a:r>
              <a:rPr lang="en-US" altLang="zh-TW" dirty="0"/>
              <a:t>State Department (US)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01000" y="914400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0429831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出租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chūzū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rent, for lease; rental, leasing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65077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吸金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xījīn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bring in (revenue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523227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00400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8389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fù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go to (literary)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7951866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贈與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zèngyǔ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give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491164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抵達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dǐdá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arrive at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065141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8893" y="1154197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冒雨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20101" y="3581400"/>
            <a:ext cx="5408597" cy="4526280"/>
          </a:xfrm>
        </p:spPr>
        <p:txBody>
          <a:bodyPr/>
          <a:lstStyle/>
          <a:p>
            <a:pPr algn="ctr"/>
            <a:r>
              <a:rPr lang="en-US" altLang="zh-TW" dirty="0" err="1"/>
              <a:t>màoyǔ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despite the rain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4695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309370"/>
            <a:ext cx="6708808" cy="2983230"/>
          </a:xfrm>
        </p:spPr>
        <p:txBody>
          <a:bodyPr/>
          <a:lstStyle/>
          <a:p>
            <a:r>
              <a:rPr lang="zh-TW" altLang="zh-TW" dirty="0"/>
              <a:t>使者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shǐzhě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envoy, emissary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6741608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迎接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yíngjiē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welcome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916762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848600" cy="2983230"/>
          </a:xfrm>
        </p:spPr>
        <p:txBody>
          <a:bodyPr/>
          <a:lstStyle/>
          <a:p>
            <a:pPr algn="ctr"/>
            <a:r>
              <a:rPr lang="zh-TW" altLang="zh-TW" dirty="0"/>
              <a:t>首次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6576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shǒucì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for the first time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25183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見客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jiànkè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meet with guests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6875019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775608" cy="2983230"/>
          </a:xfrm>
        </p:spPr>
        <p:txBody>
          <a:bodyPr/>
          <a:lstStyle/>
          <a:p>
            <a:pPr algn="ctr"/>
            <a:r>
              <a:rPr lang="zh-TW" altLang="zh-TW" dirty="0"/>
              <a:t>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114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dá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reach, up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191152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人次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réncì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head count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18830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當局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dāngjú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the authorities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54010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68346" y="1447800"/>
            <a:ext cx="7712108" cy="2983230"/>
          </a:xfrm>
        </p:spPr>
        <p:txBody>
          <a:bodyPr/>
          <a:lstStyle/>
          <a:p>
            <a:pPr algn="ctr"/>
            <a:r>
              <a:rPr lang="zh-TW" altLang="zh-TW" dirty="0"/>
              <a:t>宣告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844173"/>
            <a:ext cx="6019800" cy="4526280"/>
          </a:xfrm>
        </p:spPr>
        <p:txBody>
          <a:bodyPr/>
          <a:lstStyle/>
          <a:p>
            <a:pPr algn="ctr"/>
            <a:r>
              <a:rPr lang="en-US" altLang="zh-TW" dirty="0" err="1"/>
              <a:t>xuāngào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announce, to declare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00506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期間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qíjiān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over the course of, whilst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77411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為期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wéiqí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lasting a period of, lasting, for a period of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712890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巡展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xúnzhǎn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exhibition tour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8424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309370"/>
            <a:ext cx="6708808" cy="2983230"/>
          </a:xfrm>
        </p:spPr>
        <p:txBody>
          <a:bodyPr/>
          <a:lstStyle/>
          <a:p>
            <a:r>
              <a:rPr lang="zh-TW" altLang="zh-TW" dirty="0"/>
              <a:t>沾染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876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zhānrǎn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soiled with, tainted with, stained with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6003427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租金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zūjīn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rental money, leasing fees, rent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2470702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7721600" cy="2983230"/>
          </a:xfrm>
        </p:spPr>
        <p:txBody>
          <a:bodyPr/>
          <a:lstStyle/>
          <a:p>
            <a:pPr algn="ctr"/>
            <a:r>
              <a:rPr lang="zh-TW" altLang="zh-TW" dirty="0"/>
              <a:t>有利可圖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32062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yǒulì</a:t>
            </a:r>
            <a:r>
              <a:rPr lang="en-US" altLang="zh-TW" dirty="0"/>
              <a:t> </a:t>
            </a:r>
            <a:r>
              <a:rPr lang="en-US" altLang="zh-TW" dirty="0" err="1"/>
              <a:t>kětú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profitable, promise to be profitable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844580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4478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624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bō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M</a:t>
            </a:r>
            <a:r>
              <a:rPr lang="en-US" altLang="zh-TW" dirty="0" smtClean="0"/>
              <a:t>) </a:t>
            </a:r>
            <a:r>
              <a:rPr lang="en-US" altLang="zh-TW" dirty="0"/>
              <a:t>a wave of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05587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40271" y="1295400"/>
            <a:ext cx="6708808" cy="2983230"/>
          </a:xfrm>
        </p:spPr>
        <p:txBody>
          <a:bodyPr/>
          <a:lstStyle/>
          <a:p>
            <a:r>
              <a:rPr lang="zh-TW" altLang="zh-TW" dirty="0"/>
              <a:t>拉鋸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lājù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a see-saw (battle), a close contest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394455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22492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可觀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kěguān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considerable (amount of), substantial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628143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283970"/>
            <a:ext cx="8232808" cy="2983230"/>
          </a:xfrm>
        </p:spPr>
        <p:txBody>
          <a:bodyPr/>
          <a:lstStyle/>
          <a:p>
            <a:pPr algn="ctr"/>
            <a:r>
              <a:rPr lang="zh-TW" altLang="zh-TW" dirty="0"/>
              <a:t>收益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24099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shōuyì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799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earnings, revenue, income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976411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160" y="1268343"/>
            <a:ext cx="8613808" cy="2983230"/>
          </a:xfrm>
        </p:spPr>
        <p:txBody>
          <a:bodyPr/>
          <a:lstStyle/>
          <a:p>
            <a:pPr algn="ctr"/>
            <a:r>
              <a:rPr lang="zh-TW" altLang="zh-TW" dirty="0"/>
              <a:t>林業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37338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línyè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forestry, forest industry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45756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4208" y="1622286"/>
            <a:ext cx="9528208" cy="2983230"/>
          </a:xfrm>
        </p:spPr>
        <p:txBody>
          <a:bodyPr/>
          <a:lstStyle/>
          <a:p>
            <a:pPr algn="ctr"/>
            <a:r>
              <a:rPr lang="zh-TW" altLang="zh-TW" dirty="0"/>
              <a:t>捕捉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962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bǔzhuō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smtClean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catch, to capture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69105690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95400"/>
            <a:ext cx="6708808" cy="2983230"/>
          </a:xfrm>
        </p:spPr>
        <p:txBody>
          <a:bodyPr/>
          <a:lstStyle/>
          <a:p>
            <a:r>
              <a:rPr lang="zh-TW" altLang="zh-TW" dirty="0"/>
              <a:t>野生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yěshēng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Vs-</a:t>
            </a:r>
            <a:r>
              <a:rPr lang="en-US" altLang="zh-TW" dirty="0" err="1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wild, feral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614653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672" y="1295400"/>
            <a:ext cx="89948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呼籲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15741" y="3398086"/>
            <a:ext cx="7848600" cy="4526280"/>
          </a:xfrm>
        </p:spPr>
        <p:txBody>
          <a:bodyPr/>
          <a:lstStyle/>
          <a:p>
            <a:pPr algn="ctr"/>
            <a:r>
              <a:rPr lang="en-US" altLang="zh-TW" dirty="0" err="1"/>
              <a:t>hūyù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78541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call 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8060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色彩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89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sècǎi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colors, hues, flavor, character, slant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1740609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pPr algn="ctr"/>
            <a:r>
              <a:rPr lang="zh-TW" altLang="zh-TW" dirty="0"/>
              <a:t>保育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bǎoyù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conserve, conservation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6579803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622286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設立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30591" y="4114800"/>
            <a:ext cx="5413409" cy="4526280"/>
          </a:xfrm>
        </p:spPr>
        <p:txBody>
          <a:bodyPr/>
          <a:lstStyle/>
          <a:p>
            <a:r>
              <a:rPr lang="en-US" altLang="zh-TW" dirty="0" err="1"/>
              <a:t>shèlì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set up, to establish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9320807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567053"/>
            <a:ext cx="6708808" cy="2983230"/>
          </a:xfrm>
        </p:spPr>
        <p:txBody>
          <a:bodyPr/>
          <a:lstStyle/>
          <a:p>
            <a:r>
              <a:rPr lang="zh-TW" altLang="zh-TW" dirty="0"/>
              <a:t>進展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jìnzhǎn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 smtClean="0"/>
              <a:t>progress</a:t>
            </a:r>
          </a:p>
          <a:p>
            <a:r>
              <a:rPr lang="en-US" altLang="zh-TW" dirty="0" smtClean="0"/>
              <a:t>(Vi) </a:t>
            </a:r>
            <a:r>
              <a:rPr lang="en-US" altLang="zh-TW" dirty="0"/>
              <a:t>to progress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921609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近親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jìnqīn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smtClean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close relatives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4494706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野外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yěwài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wilderness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8967177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近年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jìnnián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in recent years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896553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圈養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juànyǎng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Vs-</a:t>
            </a:r>
            <a:r>
              <a:rPr lang="en-US" altLang="zh-TW" dirty="0" err="1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raised in pens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34921184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野放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yěfàng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release into the wild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0506393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就算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jiùsuàn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Conj</a:t>
            </a:r>
            <a:r>
              <a:rPr lang="en-US" altLang="zh-TW" dirty="0" smtClean="0"/>
              <a:t>) </a:t>
            </a:r>
            <a:r>
              <a:rPr lang="en-US" altLang="zh-TW" dirty="0"/>
              <a:t>even if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8207027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0632" y="998027"/>
            <a:ext cx="86900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尼克森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353435"/>
            <a:ext cx="7772400" cy="4526280"/>
          </a:xfrm>
        </p:spPr>
        <p:txBody>
          <a:bodyPr/>
          <a:lstStyle/>
          <a:p>
            <a:r>
              <a:rPr lang="en-US" altLang="zh-TW" dirty="0" err="1"/>
              <a:t>Níkèsēn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23236" y="5334000"/>
            <a:ext cx="7924800" cy="892175"/>
          </a:xfrm>
        </p:spPr>
        <p:txBody>
          <a:bodyPr/>
          <a:lstStyle/>
          <a:p>
            <a:r>
              <a:rPr lang="en-US" altLang="zh-TW" sz="2800" dirty="0"/>
              <a:t>Richard Nixon (the 37th President of U.S.A, 1913</a:t>
            </a:r>
            <a:r>
              <a:rPr lang="zh-TW" altLang="zh-TW" sz="2800" dirty="0"/>
              <a:t>年－</a:t>
            </a:r>
            <a:r>
              <a:rPr lang="en-US" altLang="zh-TW" sz="2800" dirty="0"/>
              <a:t>1994</a:t>
            </a:r>
            <a:r>
              <a:rPr lang="zh-TW" altLang="zh-TW" sz="2800" dirty="0"/>
              <a:t>年</a:t>
            </a:r>
            <a:r>
              <a:rPr lang="en-US" altLang="zh-TW" sz="2800" dirty="0"/>
              <a:t>)</a:t>
            </a:r>
            <a:endParaRPr lang="zh-TW" altLang="en-US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4838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926</TotalTime>
  <Words>1341</Words>
  <Application>Microsoft Office PowerPoint</Application>
  <PresentationFormat>如螢幕大小 (4:3)</PresentationFormat>
  <Paragraphs>449</Paragraphs>
  <Slides>112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112</vt:i4>
      </vt:variant>
    </vt:vector>
  </HeadingPairs>
  <TitlesOfParts>
    <vt:vector size="118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貓熊</vt:lpstr>
      <vt:lpstr>人見人愛</vt:lpstr>
      <vt:lpstr>征服</vt:lpstr>
      <vt:lpstr>促進</vt:lpstr>
      <vt:lpstr>友好</vt:lpstr>
      <vt:lpstr>使者</vt:lpstr>
      <vt:lpstr>沾染</vt:lpstr>
      <vt:lpstr>色彩</vt:lpstr>
      <vt:lpstr>抵制</vt:lpstr>
      <vt:lpstr>繁殖</vt:lpstr>
      <vt:lpstr>名義</vt:lpstr>
      <vt:lpstr>租借</vt:lpstr>
      <vt:lpstr>出訪</vt:lpstr>
      <vt:lpstr>風雲女性</vt:lpstr>
      <vt:lpstr>全程</vt:lpstr>
      <vt:lpstr>直播</vt:lpstr>
      <vt:lpstr>產下</vt:lpstr>
      <vt:lpstr>雙胞胎</vt:lpstr>
      <vt:lpstr>睜眼</vt:lpstr>
      <vt:lpstr>登上</vt:lpstr>
      <vt:lpstr>頭條</vt:lpstr>
      <vt:lpstr>數位化</vt:lpstr>
      <vt:lpstr>追溯</vt:lpstr>
      <vt:lpstr>至</vt:lpstr>
      <vt:lpstr>何時何地</vt:lpstr>
      <vt:lpstr>女皇</vt:lpstr>
      <vt:lpstr>贈送</vt:lpstr>
      <vt:lpstr>記載</vt:lpstr>
      <vt:lpstr>夫人</vt:lpstr>
      <vt:lpstr>表</vt:lpstr>
      <vt:lpstr>救濟</vt:lpstr>
      <vt:lpstr>謝意</vt:lpstr>
      <vt:lpstr>自此</vt:lpstr>
      <vt:lpstr>政權</vt:lpstr>
      <vt:lpstr>欲</vt:lpstr>
      <vt:lpstr>藉此</vt:lpstr>
      <vt:lpstr>雙邊</vt:lpstr>
      <vt:lpstr>稀有</vt:lpstr>
      <vt:lpstr>飼養場</vt:lpstr>
      <vt:lpstr>分別</vt:lpstr>
      <vt:lpstr>貨幣</vt:lpstr>
      <vt:lpstr>設</vt:lpstr>
      <vt:lpstr>互</vt:lpstr>
      <vt:lpstr>訪問</vt:lpstr>
      <vt:lpstr>領取</vt:lpstr>
      <vt:lpstr>否決</vt:lpstr>
      <vt:lpstr>因而</vt:lpstr>
      <vt:lpstr>作罷</vt:lpstr>
      <vt:lpstr>甜甜</vt:lpstr>
      <vt:lpstr>BBC</vt:lpstr>
      <vt:lpstr>美香</vt:lpstr>
      <vt:lpstr>圓仔</vt:lpstr>
      <vt:lpstr>唐朝/代</vt:lpstr>
      <vt:lpstr>武則天</vt:lpstr>
      <vt:lpstr>天武天皇</vt:lpstr>
      <vt:lpstr>宋美齡</vt:lpstr>
      <vt:lpstr>中共</vt:lpstr>
      <vt:lpstr>蘇聯</vt:lpstr>
      <vt:lpstr>北韓</vt:lpstr>
      <vt:lpstr>邁阿密</vt:lpstr>
      <vt:lpstr>芝加哥</vt:lpstr>
      <vt:lpstr>國務院</vt:lpstr>
      <vt:lpstr>出租</vt:lpstr>
      <vt:lpstr>吸金</vt:lpstr>
      <vt:lpstr>赴</vt:lpstr>
      <vt:lpstr>贈與</vt:lpstr>
      <vt:lpstr>抵達</vt:lpstr>
      <vt:lpstr>冒雨</vt:lpstr>
      <vt:lpstr>迎接</vt:lpstr>
      <vt:lpstr>首次</vt:lpstr>
      <vt:lpstr>見客</vt:lpstr>
      <vt:lpstr>達</vt:lpstr>
      <vt:lpstr>人次</vt:lpstr>
      <vt:lpstr>當局</vt:lpstr>
      <vt:lpstr>宣告</vt:lpstr>
      <vt:lpstr>期間</vt:lpstr>
      <vt:lpstr>為期</vt:lpstr>
      <vt:lpstr>巡展</vt:lpstr>
      <vt:lpstr>租金</vt:lpstr>
      <vt:lpstr>有利可圖</vt:lpstr>
      <vt:lpstr>波</vt:lpstr>
      <vt:lpstr>拉鋸</vt:lpstr>
      <vt:lpstr>可觀</vt:lpstr>
      <vt:lpstr>收益</vt:lpstr>
      <vt:lpstr>林業</vt:lpstr>
      <vt:lpstr>捕捉</vt:lpstr>
      <vt:lpstr>野生</vt:lpstr>
      <vt:lpstr>呼籲</vt:lpstr>
      <vt:lpstr>保育</vt:lpstr>
      <vt:lpstr>設立</vt:lpstr>
      <vt:lpstr>進展</vt:lpstr>
      <vt:lpstr>近親</vt:lpstr>
      <vt:lpstr>野外</vt:lpstr>
      <vt:lpstr>近年</vt:lpstr>
      <vt:lpstr>圈養</vt:lpstr>
      <vt:lpstr>野放</vt:lpstr>
      <vt:lpstr>就算</vt:lpstr>
      <vt:lpstr>尼克森</vt:lpstr>
      <vt:lpstr>北京</vt:lpstr>
      <vt:lpstr>周恩來</vt:lpstr>
      <vt:lpstr>玲玲</vt:lpstr>
      <vt:lpstr>興興</vt:lpstr>
      <vt:lpstr>華盛頓</vt:lpstr>
      <vt:lpstr>港澳</vt:lpstr>
      <vt:lpstr>洛杉磯</vt:lpstr>
      <vt:lpstr>奧運會</vt:lpstr>
      <vt:lpstr>永永</vt:lpstr>
      <vt:lpstr>迎新</vt:lpstr>
      <vt:lpstr>舊金山</vt:lpstr>
      <vt:lpstr>美國聯邦漁業和野生動物管理局</vt:lpstr>
      <vt:lpstr>四川臥龍 自然保護區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80</cp:revision>
  <dcterms:created xsi:type="dcterms:W3CDTF">2017-05-11T16:59:40Z</dcterms:created>
  <dcterms:modified xsi:type="dcterms:W3CDTF">2018-12-24T05:42:32Z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