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0"/>
  </p:notesMasterIdLst>
  <p:sldIdLst>
    <p:sldId id="256" r:id="rId2"/>
    <p:sldId id="371" r:id="rId3"/>
    <p:sldId id="372" r:id="rId4"/>
    <p:sldId id="373" r:id="rId5"/>
    <p:sldId id="426" r:id="rId6"/>
    <p:sldId id="427" r:id="rId7"/>
    <p:sldId id="428" r:id="rId8"/>
    <p:sldId id="429" r:id="rId9"/>
    <p:sldId id="430" r:id="rId10"/>
    <p:sldId id="431" r:id="rId11"/>
    <p:sldId id="432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9" r:id="rId35"/>
    <p:sldId id="376" r:id="rId36"/>
    <p:sldId id="377" r:id="rId37"/>
    <p:sldId id="378" r:id="rId38"/>
    <p:sldId id="379" r:id="rId39"/>
    <p:sldId id="380" r:id="rId40"/>
    <p:sldId id="381" r:id="rId41"/>
    <p:sldId id="382" r:id="rId42"/>
    <p:sldId id="383" r:id="rId43"/>
    <p:sldId id="280" r:id="rId44"/>
    <p:sldId id="281" r:id="rId45"/>
    <p:sldId id="308" r:id="rId46"/>
    <p:sldId id="309" r:id="rId47"/>
    <p:sldId id="310" r:id="rId48"/>
    <p:sldId id="311" r:id="rId49"/>
    <p:sldId id="312" r:id="rId50"/>
    <p:sldId id="313" r:id="rId51"/>
    <p:sldId id="314" r:id="rId52"/>
    <p:sldId id="315" r:id="rId53"/>
    <p:sldId id="318" r:id="rId54"/>
    <p:sldId id="316" r:id="rId55"/>
    <p:sldId id="317" r:id="rId56"/>
    <p:sldId id="319" r:id="rId57"/>
    <p:sldId id="320" r:id="rId58"/>
    <p:sldId id="321" r:id="rId59"/>
    <p:sldId id="322" r:id="rId60"/>
    <p:sldId id="323" r:id="rId61"/>
    <p:sldId id="324" r:id="rId62"/>
    <p:sldId id="325" r:id="rId63"/>
    <p:sldId id="326" r:id="rId64"/>
    <p:sldId id="327" r:id="rId65"/>
    <p:sldId id="328" r:id="rId66"/>
    <p:sldId id="329" r:id="rId67"/>
    <p:sldId id="330" r:id="rId68"/>
    <p:sldId id="390" r:id="rId69"/>
    <p:sldId id="391" r:id="rId70"/>
    <p:sldId id="392" r:id="rId71"/>
    <p:sldId id="393" r:id="rId72"/>
    <p:sldId id="394" r:id="rId73"/>
    <p:sldId id="395" r:id="rId74"/>
    <p:sldId id="396" r:id="rId75"/>
    <p:sldId id="403" r:id="rId76"/>
    <p:sldId id="398" r:id="rId77"/>
    <p:sldId id="367" r:id="rId78"/>
    <p:sldId id="368" r:id="rId79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4" y="4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54112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576166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43888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33724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766617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12375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719" r:id="rId33"/>
    <p:sldLayoutId id="2147483720" r:id="rId34"/>
    <p:sldLayoutId id="2147483721" r:id="rId35"/>
    <p:sldLayoutId id="2147483722" r:id="rId36"/>
    <p:sldLayoutId id="2147483723" r:id="rId37"/>
    <p:sldLayoutId id="2147483724" r:id="rId38"/>
    <p:sldLayoutId id="2147483725" r:id="rId39"/>
    <p:sldLayoutId id="2147483726" r:id="rId40"/>
    <p:sldLayoutId id="2147483727" r:id="rId41"/>
    <p:sldLayoutId id="2147483728" r:id="rId42"/>
    <p:sldLayoutId id="2147483729" r:id="rId43"/>
    <p:sldLayoutId id="2147483730" r:id="rId44"/>
    <p:sldLayoutId id="2147483731" r:id="rId45"/>
    <p:sldLayoutId id="2147483732" r:id="rId46"/>
    <p:sldLayoutId id="2147483733" r:id="rId47"/>
    <p:sldLayoutId id="2147483734" r:id="rId48"/>
    <p:sldLayoutId id="2147483735" r:id="rId49"/>
    <p:sldLayoutId id="2147483736" r:id="rId50"/>
    <p:sldLayoutId id="2147483737" r:id="rId51"/>
    <p:sldLayoutId id="2147483738" r:id="rId52"/>
    <p:sldLayoutId id="2147483739" r:id="rId53"/>
    <p:sldLayoutId id="2147483740" r:id="rId54"/>
    <p:sldLayoutId id="2147483741" r:id="rId55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第四課</a:t>
            </a:r>
            <a:endParaRPr lang="zh-TW" altLang="en-US" sz="3000" dirty="0">
              <a:solidFill>
                <a:srgbClr val="31377D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做</a:t>
            </a:r>
            <a:r>
              <a:rPr lang="zh-TW" altLang="en-US" sz="3000" dirty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人心法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祕訣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mìjué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secret (of success)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62885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拉近距離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lājìn</a:t>
            </a:r>
            <a:r>
              <a:rPr lang="en-US" altLang="zh-TW" dirty="0"/>
              <a:t> </a:t>
            </a:r>
            <a:r>
              <a:rPr lang="en-US" altLang="zh-TW" dirty="0" err="1"/>
              <a:t>jùlí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52085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connect with, get to know better, bring people closer together, close the gap between people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6488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306443"/>
            <a:ext cx="6708808" cy="2983230"/>
          </a:xfrm>
        </p:spPr>
        <p:txBody>
          <a:bodyPr/>
          <a:lstStyle/>
          <a:p>
            <a:r>
              <a:rPr lang="zh-TW" altLang="zh-TW" dirty="0"/>
              <a:t>傳授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chuánshòu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impart, to pass on knowledge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獨門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dúmén</a:t>
            </a:r>
            <a:endParaRPr lang="zh-TW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Vs-</a:t>
            </a:r>
            <a:r>
              <a:rPr lang="en-US" altLang="zh-TW" dirty="0" err="1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unique, special, (below) business without competitors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人際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rénjì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Vs-</a:t>
            </a:r>
            <a:r>
              <a:rPr lang="en-US" altLang="zh-TW" dirty="0" err="1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interpersonal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435666"/>
            <a:ext cx="8004208" cy="2983230"/>
          </a:xfrm>
        </p:spPr>
        <p:txBody>
          <a:bodyPr/>
          <a:lstStyle/>
          <a:p>
            <a:r>
              <a:rPr lang="zh-TW" altLang="zh-TW" dirty="0"/>
              <a:t>銷售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199" y="3733800"/>
            <a:ext cx="6400801" cy="4526280"/>
          </a:xfrm>
        </p:spPr>
        <p:txBody>
          <a:bodyPr/>
          <a:lstStyle/>
          <a:p>
            <a:r>
              <a:rPr lang="en-US" altLang="zh-TW" dirty="0" err="1"/>
              <a:t>xiāoshòu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V/N</a:t>
            </a:r>
            <a:r>
              <a:rPr lang="en-US" altLang="zh-TW" dirty="0" smtClean="0"/>
              <a:t>) </a:t>
            </a:r>
            <a:r>
              <a:rPr lang="en-US" altLang="zh-TW" dirty="0"/>
              <a:t>to sell; sales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83970"/>
            <a:ext cx="8766208" cy="2983230"/>
          </a:xfrm>
        </p:spPr>
        <p:txBody>
          <a:bodyPr/>
          <a:lstStyle/>
          <a:p>
            <a:pPr algn="ctr"/>
            <a:r>
              <a:rPr lang="zh-TW" altLang="zh-TW" dirty="0"/>
              <a:t>暢銷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chàngxiāo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to sell well, best seller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04991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謙稱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52662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qiānchēng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382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humbly refer to oneself, modestly say (about oneself)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298241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1524000"/>
            <a:ext cx="6708808" cy="2983230"/>
          </a:xfrm>
        </p:spPr>
        <p:txBody>
          <a:bodyPr/>
          <a:lstStyle/>
          <a:p>
            <a:r>
              <a:rPr lang="zh-TW" altLang="zh-TW" dirty="0"/>
              <a:t>抱持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bàochí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maintain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30392" y="1066800"/>
            <a:ext cx="6708808" cy="2983230"/>
          </a:xfrm>
        </p:spPr>
        <p:txBody>
          <a:bodyPr/>
          <a:lstStyle/>
          <a:p>
            <a:r>
              <a:rPr lang="zh-TW" altLang="zh-TW" dirty="0"/>
              <a:t>哲學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441204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zhéxué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704344"/>
            <a:ext cx="7924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/>
              <a:t>N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 </a:t>
            </a:r>
            <a:r>
              <a:rPr lang="en-US" altLang="zh-TW" sz="2800" dirty="0"/>
              <a:t>philosophy</a:t>
            </a:r>
            <a:endParaRPr lang="zh-TW" altLang="zh-TW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283970"/>
            <a:ext cx="7851808" cy="2983230"/>
          </a:xfrm>
        </p:spPr>
        <p:txBody>
          <a:bodyPr/>
          <a:lstStyle/>
          <a:p>
            <a:r>
              <a:rPr lang="zh-TW" altLang="zh-TW" dirty="0"/>
              <a:t>做人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87700" y="3844173"/>
            <a:ext cx="5943600" cy="4526280"/>
          </a:xfrm>
        </p:spPr>
        <p:txBody>
          <a:bodyPr/>
          <a:lstStyle/>
          <a:p>
            <a:r>
              <a:rPr lang="en-US" altLang="zh-TW" dirty="0" err="1"/>
              <a:t>zuòrén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conduct oneself, to behave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5469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81259" y="1371600"/>
            <a:ext cx="8461408" cy="2983230"/>
          </a:xfrm>
        </p:spPr>
        <p:txBody>
          <a:bodyPr/>
          <a:lstStyle/>
          <a:p>
            <a:r>
              <a:rPr lang="zh-TW" altLang="zh-TW" dirty="0"/>
              <a:t>讀者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dúzhě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reader (of books and newspapers)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19359" y="1447800"/>
            <a:ext cx="8385208" cy="2983230"/>
          </a:xfrm>
        </p:spPr>
        <p:txBody>
          <a:bodyPr/>
          <a:lstStyle/>
          <a:p>
            <a:r>
              <a:rPr lang="zh-TW" altLang="zh-TW" dirty="0"/>
              <a:t>踏出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27399" y="3962400"/>
            <a:ext cx="6019801" cy="4526280"/>
          </a:xfrm>
        </p:spPr>
        <p:txBody>
          <a:bodyPr/>
          <a:lstStyle/>
          <a:p>
            <a:r>
              <a:rPr lang="en-US" altLang="zh-TW" dirty="0" err="1"/>
              <a:t>tàchū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take a step forward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281043"/>
            <a:ext cx="8461408" cy="2983230"/>
          </a:xfrm>
        </p:spPr>
        <p:txBody>
          <a:bodyPr/>
          <a:lstStyle/>
          <a:p>
            <a:r>
              <a:rPr lang="zh-TW" altLang="zh-TW" dirty="0"/>
              <a:t>悅耳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yuè’ěr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pleasant sounding, pleasant to the ears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熱忱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rèchén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2300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enthusiasm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306443"/>
            <a:ext cx="7394608" cy="2983230"/>
          </a:xfrm>
        </p:spPr>
        <p:txBody>
          <a:bodyPr/>
          <a:lstStyle/>
          <a:p>
            <a:r>
              <a:rPr lang="zh-TW" altLang="zh-TW" dirty="0"/>
              <a:t>不妨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bùfáng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might as well, there's no harm in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好比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hǎobǐ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for instance, like, such as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告別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gàobié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say goodbye, bid farewell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93743"/>
            <a:ext cx="6708808" cy="2983230"/>
          </a:xfrm>
        </p:spPr>
        <p:txBody>
          <a:bodyPr/>
          <a:lstStyle/>
          <a:p>
            <a:r>
              <a:rPr lang="zh-TW" altLang="zh-TW" dirty="0"/>
              <a:t>記住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jìzhù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remember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036382"/>
            <a:ext cx="9223408" cy="2983230"/>
          </a:xfrm>
        </p:spPr>
        <p:txBody>
          <a:bodyPr/>
          <a:lstStyle/>
          <a:p>
            <a:r>
              <a:rPr lang="zh-TW" altLang="zh-TW" sz="14900" dirty="0"/>
              <a:t>對方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398086"/>
            <a:ext cx="8318500" cy="4526280"/>
          </a:xfrm>
        </p:spPr>
        <p:txBody>
          <a:bodyPr/>
          <a:lstStyle/>
          <a:p>
            <a:r>
              <a:rPr lang="en-US" altLang="zh-TW" sz="6600" dirty="0" err="1"/>
              <a:t>duìfāng</a:t>
            </a:r>
            <a:r>
              <a:rPr lang="en-US" altLang="zh-TW" sz="6600" dirty="0" smtClean="0"/>
              <a:t> 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the other party, the other person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宴會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yànhuì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banquet, feast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517263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心法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xīnfǎ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mental cultivation methods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537800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3900" y="1676183"/>
            <a:ext cx="8610600" cy="2983230"/>
          </a:xfrm>
        </p:spPr>
        <p:txBody>
          <a:bodyPr/>
          <a:lstStyle/>
          <a:p>
            <a:r>
              <a:rPr lang="zh-TW" altLang="zh-TW" sz="12300" dirty="0"/>
              <a:t>自顧自</a:t>
            </a:r>
            <a:r>
              <a:rPr lang="en-US" altLang="zh-TW" sz="12300" dirty="0"/>
              <a:t>(</a:t>
            </a:r>
            <a:r>
              <a:rPr lang="zh-TW" altLang="zh-TW" sz="12300" dirty="0"/>
              <a:t>地</a:t>
            </a:r>
            <a:r>
              <a:rPr lang="en-US" altLang="zh-TW" sz="12300" dirty="0"/>
              <a:t>)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zìgùzì</a:t>
            </a:r>
            <a:r>
              <a:rPr lang="en-US" altLang="zh-TW" dirty="0"/>
              <a:t>(de)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23900" y="54746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only thinking about yourself, without taking others into consideration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400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jiǎng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talk, to say, to speak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9892" y="1268343"/>
            <a:ext cx="8080408" cy="2983230"/>
          </a:xfrm>
        </p:spPr>
        <p:txBody>
          <a:bodyPr/>
          <a:lstStyle/>
          <a:p>
            <a:pPr algn="ctr"/>
            <a:r>
              <a:rPr lang="zh-TW" altLang="zh-TW" dirty="0"/>
              <a:t>整整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11400" y="3733800"/>
            <a:ext cx="6477000" cy="4526280"/>
          </a:xfrm>
        </p:spPr>
        <p:txBody>
          <a:bodyPr/>
          <a:lstStyle/>
          <a:p>
            <a:r>
              <a:rPr lang="en-US" altLang="zh-TW" dirty="0" err="1"/>
              <a:t>zhěngzhěng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fully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插嘴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chāzuǐ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interrupt, get a word in edgewise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餘地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yúdì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room for, opportunity to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1283970"/>
            <a:ext cx="8842408" cy="2983230"/>
          </a:xfrm>
        </p:spPr>
        <p:txBody>
          <a:bodyPr/>
          <a:lstStyle/>
          <a:p>
            <a:r>
              <a:rPr lang="zh-TW" altLang="zh-TW" dirty="0"/>
              <a:t>以致（於）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yǐzhì</a:t>
            </a:r>
            <a:r>
              <a:rPr lang="en-US" altLang="zh-TW" dirty="0"/>
              <a:t> (</a:t>
            </a:r>
            <a:r>
              <a:rPr lang="en-US" altLang="zh-TW" dirty="0" err="1"/>
              <a:t>yú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Conj</a:t>
            </a:r>
            <a:r>
              <a:rPr lang="en-US" altLang="zh-TW" dirty="0" smtClean="0"/>
              <a:t>) </a:t>
            </a:r>
            <a:r>
              <a:rPr lang="en-US" altLang="zh-TW" dirty="0"/>
              <a:t>so that, as a result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9676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3796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同桌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tóngzhuō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sit at the same table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285931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罰站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fázhàn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be punished by being made to stand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56237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47891" y="1596886"/>
            <a:ext cx="6708808" cy="2983230"/>
          </a:xfrm>
        </p:spPr>
        <p:txBody>
          <a:bodyPr/>
          <a:lstStyle/>
          <a:p>
            <a:r>
              <a:rPr lang="zh-TW" altLang="zh-TW" dirty="0"/>
              <a:t>聽教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tīngjiào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listen (somebody's "preaching", advice, etc.), be read the riot act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0990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1043"/>
            <a:ext cx="7772400" cy="2983230"/>
          </a:xfrm>
        </p:spPr>
        <p:txBody>
          <a:bodyPr/>
          <a:lstStyle/>
          <a:p>
            <a:pPr algn="ctr"/>
            <a:r>
              <a:rPr lang="zh-TW" altLang="zh-TW" dirty="0"/>
              <a:t>似地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0" y="3581400"/>
            <a:ext cx="7162800" cy="4526280"/>
          </a:xfrm>
        </p:spPr>
        <p:txBody>
          <a:bodyPr/>
          <a:lstStyle/>
          <a:p>
            <a:pPr algn="ctr"/>
            <a:r>
              <a:rPr lang="en-US" altLang="zh-TW" dirty="0" err="1"/>
              <a:t>sìde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Ptc</a:t>
            </a:r>
            <a:r>
              <a:rPr lang="en-US" altLang="zh-TW" dirty="0" smtClean="0"/>
              <a:t>) </a:t>
            </a:r>
            <a:r>
              <a:rPr lang="en-US" altLang="zh-TW" dirty="0"/>
              <a:t>as if, like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535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談論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tánlùn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discuss, to talk about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90979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凝滯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níngzhì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stagnated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08545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4478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一吐為快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7010400" cy="4526280"/>
          </a:xfrm>
        </p:spPr>
        <p:txBody>
          <a:bodyPr/>
          <a:lstStyle/>
          <a:p>
            <a:pPr algn="ctr"/>
            <a:r>
              <a:rPr lang="en-US" altLang="zh-TW" dirty="0" err="1"/>
              <a:t>yìtǔ</a:t>
            </a:r>
            <a:r>
              <a:rPr lang="en-US" altLang="zh-TW" dirty="0"/>
              <a:t> </a:t>
            </a:r>
            <a:r>
              <a:rPr lang="en-US" altLang="zh-TW" dirty="0" err="1"/>
              <a:t>wéikuài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81600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spit it out, get something off your chest, here: speak without hesitation, speak your fill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15383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提問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tíwèn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ask a question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8689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黑幼龍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27299" y="3657600"/>
            <a:ext cx="6172201" cy="4526280"/>
          </a:xfrm>
        </p:spPr>
        <p:txBody>
          <a:bodyPr/>
          <a:lstStyle/>
          <a:p>
            <a:r>
              <a:rPr lang="en-US" altLang="zh-TW" dirty="0" err="1"/>
              <a:t>Hēi</a:t>
            </a:r>
            <a:r>
              <a:rPr lang="en-US" altLang="zh-TW" dirty="0"/>
              <a:t> </a:t>
            </a:r>
            <a:r>
              <a:rPr lang="en-US" altLang="zh-TW" dirty="0" err="1"/>
              <a:t>Yòulóng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30300" y="5181600"/>
            <a:ext cx="6934200" cy="892175"/>
          </a:xfrm>
        </p:spPr>
        <p:txBody>
          <a:bodyPr/>
          <a:lstStyle/>
          <a:p>
            <a:r>
              <a:rPr lang="en-US" altLang="zh-TW" sz="2400" dirty="0"/>
              <a:t>John </a:t>
            </a:r>
            <a:r>
              <a:rPr lang="en-US" altLang="zh-TW" sz="2400" dirty="0" err="1"/>
              <a:t>Hei</a:t>
            </a:r>
            <a:r>
              <a:rPr lang="en-US" altLang="zh-TW" sz="2400" dirty="0"/>
              <a:t> (the Greater China Group Leader of Carnegie training, who introduced Carnegie training to Taiwan in 1987, 1940-)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472087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1236" y="1227921"/>
            <a:ext cx="83090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卡內基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516947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Kǎnèijī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4875212"/>
            <a:ext cx="7772400" cy="892175"/>
          </a:xfrm>
        </p:spPr>
        <p:txBody>
          <a:bodyPr/>
          <a:lstStyle/>
          <a:p>
            <a:r>
              <a:rPr lang="en-US" altLang="zh-TW" sz="2400" dirty="0"/>
              <a:t>Dale Carnegie (an American writer and lecturer and the developer of famous courses in self-improvement, salesmanship, corporate training, public speaking, and interpersonal skills, 1888-1955)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82929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43000" y="1281043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心坎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38499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xīnkǎn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74652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from the bottom of one's heart, one's heart of hearts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101094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123717"/>
            <a:ext cx="9753600" cy="2983230"/>
          </a:xfrm>
        </p:spPr>
        <p:txBody>
          <a:bodyPr/>
          <a:lstStyle/>
          <a:p>
            <a:r>
              <a:rPr lang="zh-TW" altLang="zh-TW" sz="14900" dirty="0"/>
              <a:t>本質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581400"/>
            <a:ext cx="5943600" cy="4526280"/>
          </a:xfrm>
        </p:spPr>
        <p:txBody>
          <a:bodyPr/>
          <a:lstStyle/>
          <a:p>
            <a:r>
              <a:rPr lang="en-US" altLang="zh-TW" dirty="0" err="1"/>
              <a:t>běnzhí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nature, real self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483793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驅策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qūcè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61474" y="5426651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drive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278296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深切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shēnqiè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deep, heartfelt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真心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zhēnxīn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genuinely, sincerely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真誠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zhēnchéng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sincere, sincerity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33348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25495" y="1268343"/>
            <a:ext cx="8461408" cy="2983230"/>
          </a:xfrm>
        </p:spPr>
        <p:txBody>
          <a:bodyPr/>
          <a:lstStyle/>
          <a:p>
            <a:r>
              <a:rPr lang="zh-TW" altLang="zh-TW" dirty="0"/>
              <a:t>可想而知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20101" y="3581400"/>
            <a:ext cx="5408597" cy="4526280"/>
          </a:xfrm>
        </p:spPr>
        <p:txBody>
          <a:bodyPr/>
          <a:lstStyle/>
          <a:p>
            <a:r>
              <a:rPr lang="en-US" altLang="zh-TW" dirty="0" err="1"/>
              <a:t>kěxiǎng</a:t>
            </a:r>
            <a:r>
              <a:rPr lang="en-US" altLang="zh-TW" dirty="0"/>
              <a:t> </a:t>
            </a:r>
            <a:r>
              <a:rPr lang="en-US" altLang="zh-TW" dirty="0" err="1"/>
              <a:t>érzhī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as you can easily imagine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人緣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rényuán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interpersonal popularity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848600" cy="2983230"/>
          </a:xfrm>
        </p:spPr>
        <p:txBody>
          <a:bodyPr/>
          <a:lstStyle/>
          <a:p>
            <a:pPr algn="ctr"/>
            <a:r>
              <a:rPr lang="zh-TW" altLang="zh-TW" dirty="0"/>
              <a:t>命中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mìngzhòng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Vpt</a:t>
            </a:r>
            <a:r>
              <a:rPr lang="en-US" altLang="zh-TW" dirty="0"/>
              <a:t>) to hit (the mark)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成就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chéngjiù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/>
              <a:t>) achievement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5608" cy="2983230"/>
          </a:xfrm>
        </p:spPr>
        <p:txBody>
          <a:bodyPr/>
          <a:lstStyle/>
          <a:p>
            <a:pPr algn="ctr"/>
            <a:r>
              <a:rPr lang="zh-TW" altLang="zh-TW" dirty="0"/>
              <a:t>真切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638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zhēnqiè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sincere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性格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bèizi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(over) one’s life time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愛心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àixīn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compassion, loving heart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3192" y="1371600"/>
            <a:ext cx="7712108" cy="2983230"/>
          </a:xfrm>
        </p:spPr>
        <p:txBody>
          <a:bodyPr/>
          <a:lstStyle/>
          <a:p>
            <a:r>
              <a:rPr lang="zh-TW" altLang="zh-TW" dirty="0"/>
              <a:t>口香糖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844173"/>
            <a:ext cx="6019800" cy="4526280"/>
          </a:xfrm>
        </p:spPr>
        <p:txBody>
          <a:bodyPr/>
          <a:lstStyle/>
          <a:p>
            <a:r>
              <a:rPr lang="en-US" altLang="zh-TW" dirty="0" err="1"/>
              <a:t>kǒuxiāngtáng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gum, chewing gum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力道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lìdào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strength, power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發自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fāzì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originate from, from, s/t finds its source in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讚美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zànměi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V/N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praise; praise</a:t>
            </a:r>
            <a:endParaRPr lang="zh-TW" altLang="zh-TW" dirty="0"/>
          </a:p>
          <a:p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055790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企圖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33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qìtú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ulterior motives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失效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shīxiào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/>
              <a:t>) to produce no results, to become invalid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69992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下屬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xiàshǔ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/>
              <a:t>) subordinate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責任感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zérèngǎn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/>
              <a:t>) sense of responsibility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隨後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suíhòu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subsequently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22492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拜託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bàituō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please, I beg you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83970"/>
            <a:ext cx="8232808" cy="2983230"/>
          </a:xfrm>
        </p:spPr>
        <p:txBody>
          <a:bodyPr/>
          <a:lstStyle/>
          <a:p>
            <a:r>
              <a:rPr lang="zh-TW" altLang="zh-TW" dirty="0"/>
              <a:t>別有居心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240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biéyǒu</a:t>
            </a:r>
            <a:r>
              <a:rPr lang="en-US" altLang="zh-TW" dirty="0"/>
              <a:t> </a:t>
            </a:r>
            <a:r>
              <a:rPr lang="en-US" altLang="zh-TW" dirty="0" err="1"/>
              <a:t>jūxīn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799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have ulterior motives, have a less than respectable agenda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1283970"/>
            <a:ext cx="8613808" cy="2983230"/>
          </a:xfrm>
        </p:spPr>
        <p:txBody>
          <a:bodyPr/>
          <a:lstStyle/>
          <a:p>
            <a:r>
              <a:rPr lang="zh-TW" altLang="zh-TW" dirty="0"/>
              <a:t>適得其反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shìdé</a:t>
            </a:r>
            <a:r>
              <a:rPr lang="en-US" altLang="zh-TW" dirty="0"/>
              <a:t> </a:t>
            </a:r>
            <a:r>
              <a:rPr lang="en-US" altLang="zh-TW" dirty="0" err="1"/>
              <a:t>qífǎn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to have unintended results, backfire, be counterproductive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4208" y="1622286"/>
            <a:ext cx="9528208" cy="2983230"/>
          </a:xfrm>
        </p:spPr>
        <p:txBody>
          <a:bodyPr/>
          <a:lstStyle/>
          <a:p>
            <a:pPr algn="ctr"/>
            <a:r>
              <a:rPr lang="zh-TW" altLang="zh-TW" dirty="0"/>
              <a:t>小看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962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xiǎokàn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belittle, to look down on, to underestimate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10569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威力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wēilì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power, force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6146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283970"/>
            <a:ext cx="6708808" cy="2983230"/>
          </a:xfrm>
        </p:spPr>
        <p:txBody>
          <a:bodyPr/>
          <a:lstStyle/>
          <a:p>
            <a:r>
              <a:rPr lang="zh-TW" altLang="zh-TW" dirty="0"/>
              <a:t>親和力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3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qīnhélì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likeability, affinity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6741608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400" y="1283970"/>
            <a:ext cx="89948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予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15741" y="3398086"/>
            <a:ext cx="7848600" cy="4526280"/>
          </a:xfrm>
        </p:spPr>
        <p:txBody>
          <a:bodyPr/>
          <a:lstStyle/>
          <a:p>
            <a:pPr algn="ctr"/>
            <a:r>
              <a:rPr lang="en-US" altLang="zh-TW" dirty="0" err="1"/>
              <a:t>yǔ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78541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give, to bestow with (classical Chinese)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806039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pPr algn="ctr"/>
            <a:r>
              <a:rPr lang="zh-TW" altLang="zh-TW" dirty="0"/>
              <a:t>深刻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shēnkè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deep, profound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579803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622286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互動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30591" y="4114800"/>
            <a:ext cx="5413409" cy="4526280"/>
          </a:xfrm>
        </p:spPr>
        <p:txBody>
          <a:bodyPr/>
          <a:lstStyle/>
          <a:p>
            <a:r>
              <a:rPr lang="en-US" altLang="zh-TW" dirty="0" err="1"/>
              <a:t>hùdòng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interact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932080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567053"/>
            <a:ext cx="6708808" cy="2983230"/>
          </a:xfrm>
        </p:spPr>
        <p:txBody>
          <a:bodyPr/>
          <a:lstStyle/>
          <a:p>
            <a:r>
              <a:rPr lang="zh-TW" altLang="zh-TW" dirty="0"/>
              <a:t>定下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dìngxià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commit to, to establish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921609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贏得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yíngdé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Vpt</a:t>
            </a:r>
            <a:r>
              <a:rPr lang="en-US" altLang="zh-TW" dirty="0" smtClean="0"/>
              <a:t>) </a:t>
            </a:r>
            <a:r>
              <a:rPr lang="en-US" altLang="zh-TW" dirty="0"/>
              <a:t>to win over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449470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藉著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jièzhe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Prep</a:t>
            </a:r>
            <a:r>
              <a:rPr lang="en-US" altLang="zh-TW" dirty="0" smtClean="0"/>
              <a:t>) </a:t>
            </a:r>
            <a:r>
              <a:rPr lang="en-US" altLang="zh-TW" dirty="0"/>
              <a:t>by means of, relying 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967177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驅動力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733800"/>
            <a:ext cx="7239000" cy="4526280"/>
          </a:xfrm>
        </p:spPr>
        <p:txBody>
          <a:bodyPr/>
          <a:lstStyle/>
          <a:p>
            <a:r>
              <a:rPr lang="en-US" altLang="zh-TW" dirty="0" err="1"/>
              <a:t>qūdònglì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driving force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896553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r>
              <a:rPr lang="zh-TW" altLang="zh-TW" sz="10300" dirty="0"/>
              <a:t>威廉‧詹姆士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43000" y="3124200"/>
            <a:ext cx="7772400" cy="4526280"/>
          </a:xfrm>
        </p:spPr>
        <p:txBody>
          <a:bodyPr/>
          <a:lstStyle/>
          <a:p>
            <a:r>
              <a:rPr lang="en-US" altLang="zh-TW" dirty="0" err="1"/>
              <a:t>Wēilián</a:t>
            </a:r>
            <a:r>
              <a:rPr lang="en-US" altLang="zh-TW" dirty="0"/>
              <a:t> </a:t>
            </a:r>
            <a:r>
              <a:rPr lang="en-US" altLang="zh-TW" dirty="0" err="1"/>
              <a:t>Zhānmǔshì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4724400"/>
            <a:ext cx="7924800" cy="892175"/>
          </a:xfrm>
        </p:spPr>
        <p:txBody>
          <a:bodyPr/>
          <a:lstStyle/>
          <a:p>
            <a:r>
              <a:rPr lang="en-US" altLang="zh-TW" sz="2800" dirty="0"/>
              <a:t>William James (an American philosopher and psychologist, and one of the leading thinkers of the late nineteenth century, while others have labeled him the "Father of American psychology", 1842-1910)</a:t>
            </a:r>
            <a:endParaRPr lang="zh-TW" altLang="en-US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483872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zh-TW" dirty="0"/>
              <a:t>艾森豪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Àisēnháo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Dwight D. Eisenhower (the 34th President of the United States from 1953 to 1961, 1890-1969)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8367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笑容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xiàoróng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smile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17406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76600" y="1447800"/>
            <a:ext cx="6708808" cy="2983230"/>
          </a:xfrm>
        </p:spPr>
        <p:txBody>
          <a:bodyPr/>
          <a:lstStyle/>
          <a:p>
            <a:r>
              <a:rPr lang="zh-TW" altLang="zh-TW" dirty="0"/>
              <a:t>此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48881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Det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(literary) this, these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42909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659</TotalTime>
  <Words>1040</Words>
  <Application>Microsoft Office PowerPoint</Application>
  <PresentationFormat>如螢幕大小 (4:3)</PresentationFormat>
  <Paragraphs>312</Paragraphs>
  <Slides>78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78</vt:i4>
      </vt:variant>
    </vt:vector>
  </HeadingPairs>
  <TitlesOfParts>
    <vt:vector size="84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做人</vt:lpstr>
      <vt:lpstr>心法</vt:lpstr>
      <vt:lpstr>談論</vt:lpstr>
      <vt:lpstr>真誠</vt:lpstr>
      <vt:lpstr>讚美</vt:lpstr>
      <vt:lpstr>親和力</vt:lpstr>
      <vt:lpstr>笑容</vt:lpstr>
      <vt:lpstr>此</vt:lpstr>
      <vt:lpstr>祕訣</vt:lpstr>
      <vt:lpstr>拉近距離</vt:lpstr>
      <vt:lpstr>傳授</vt:lpstr>
      <vt:lpstr>獨門</vt:lpstr>
      <vt:lpstr>人際</vt:lpstr>
      <vt:lpstr>銷售</vt:lpstr>
      <vt:lpstr>暢銷</vt:lpstr>
      <vt:lpstr>謙稱</vt:lpstr>
      <vt:lpstr>抱持</vt:lpstr>
      <vt:lpstr>哲學</vt:lpstr>
      <vt:lpstr>讀者</vt:lpstr>
      <vt:lpstr>踏出</vt:lpstr>
      <vt:lpstr>悅耳</vt:lpstr>
      <vt:lpstr>熱忱</vt:lpstr>
      <vt:lpstr>不妨</vt:lpstr>
      <vt:lpstr>好比</vt:lpstr>
      <vt:lpstr>告別</vt:lpstr>
      <vt:lpstr>記住</vt:lpstr>
      <vt:lpstr>對方</vt:lpstr>
      <vt:lpstr>宴會</vt:lpstr>
      <vt:lpstr>自顧自(地)</vt:lpstr>
      <vt:lpstr>講</vt:lpstr>
      <vt:lpstr>整整</vt:lpstr>
      <vt:lpstr>插嘴</vt:lpstr>
      <vt:lpstr>餘地</vt:lpstr>
      <vt:lpstr>以致（於）</vt:lpstr>
      <vt:lpstr>同桌</vt:lpstr>
      <vt:lpstr>罰站</vt:lpstr>
      <vt:lpstr>聽教</vt:lpstr>
      <vt:lpstr>似地</vt:lpstr>
      <vt:lpstr>凝滯</vt:lpstr>
      <vt:lpstr>一吐為快</vt:lpstr>
      <vt:lpstr>提問</vt:lpstr>
      <vt:lpstr>黑幼龍</vt:lpstr>
      <vt:lpstr>卡內基</vt:lpstr>
      <vt:lpstr>心坎</vt:lpstr>
      <vt:lpstr>本質</vt:lpstr>
      <vt:lpstr>驅策</vt:lpstr>
      <vt:lpstr>深切</vt:lpstr>
      <vt:lpstr>真心</vt:lpstr>
      <vt:lpstr>可想而知</vt:lpstr>
      <vt:lpstr>人緣</vt:lpstr>
      <vt:lpstr>命中</vt:lpstr>
      <vt:lpstr>成就</vt:lpstr>
      <vt:lpstr>真切</vt:lpstr>
      <vt:lpstr>性格</vt:lpstr>
      <vt:lpstr>愛心</vt:lpstr>
      <vt:lpstr>口香糖</vt:lpstr>
      <vt:lpstr>力道</vt:lpstr>
      <vt:lpstr>發自</vt:lpstr>
      <vt:lpstr>企圖</vt:lpstr>
      <vt:lpstr>失效</vt:lpstr>
      <vt:lpstr>下屬</vt:lpstr>
      <vt:lpstr>責任感</vt:lpstr>
      <vt:lpstr>隨後</vt:lpstr>
      <vt:lpstr>拜託</vt:lpstr>
      <vt:lpstr>別有居心</vt:lpstr>
      <vt:lpstr>適得其反</vt:lpstr>
      <vt:lpstr>小看</vt:lpstr>
      <vt:lpstr>威力</vt:lpstr>
      <vt:lpstr>予</vt:lpstr>
      <vt:lpstr>深刻</vt:lpstr>
      <vt:lpstr>互動</vt:lpstr>
      <vt:lpstr>定下</vt:lpstr>
      <vt:lpstr>贏得</vt:lpstr>
      <vt:lpstr>藉著</vt:lpstr>
      <vt:lpstr>驅動力</vt:lpstr>
      <vt:lpstr>威廉‧詹姆士</vt:lpstr>
      <vt:lpstr>艾森豪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63</cp:revision>
  <dcterms:created xsi:type="dcterms:W3CDTF">2017-05-11T16:59:40Z</dcterms:created>
  <dcterms:modified xsi:type="dcterms:W3CDTF">2018-12-22T03:12:48Z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