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0"/>
  </p:notesMasterIdLst>
  <p:sldIdLst>
    <p:sldId id="267" r:id="rId2"/>
    <p:sldId id="270" r:id="rId3"/>
    <p:sldId id="271" r:id="rId4"/>
    <p:sldId id="272" r:id="rId5"/>
    <p:sldId id="273" r:id="rId6"/>
    <p:sldId id="276" r:id="rId7"/>
    <p:sldId id="277" r:id="rId8"/>
    <p:sldId id="279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3" d="100"/>
          <a:sy n="93" d="100"/>
        </p:scale>
        <p:origin x="-912" y="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14AEA98-940A-4E47-BE2A-48BFF825A19F}" type="datetimeFigureOut">
              <a:rPr lang="zh-TW" altLang="en-US" smtClean="0"/>
              <a:t>2019/1/25</a:t>
            </a:fld>
            <a:endParaRPr lang="zh-TW" altLang="en-US"/>
          </a:p>
        </p:txBody>
      </p:sp>
      <p:sp>
        <p:nvSpPr>
          <p:cNvPr id="4" name="投影片圖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BFC8D1-22BC-448E-8E54-902BA63E546F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42084435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otes Placeholder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98586400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標題投影片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2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0" y="2125980"/>
            <a:ext cx="7772400" cy="14401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0" y="3840480"/>
            <a:ext cx="6400799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r>
              <a:rPr lang="zh-TW" altLang="en-US" smtClean="0"/>
              <a:t>按一下以編輯母片副標題樣式</a:t>
            </a:r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1/25/2019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23451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1/25/2019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40447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0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59" y="1577340"/>
            <a:ext cx="3977640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1/25/2019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68288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r>
              <a:rPr lang="zh-TW" altLang="en-US" smtClean="0"/>
              <a:t>按一下以編輯母片標題樣式</a:t>
            </a:r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1/25/2019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1748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1/25/2019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450320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00100" y="1811998"/>
            <a:ext cx="7543800" cy="30835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4800" b="0" i="0">
                <a:solidFill>
                  <a:srgbClr val="231F20"/>
                </a:solidFill>
                <a:latin typeface="標楷體"/>
                <a:cs typeface="標楷體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0" y="1577340"/>
            <a:ext cx="8229599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0" y="6377940"/>
            <a:ext cx="2926079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1/25/2019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0" y="6377940"/>
            <a:ext cx="2103120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20795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</p:sldLayoutIdLst>
  <p:txStyles>
    <p:titleStyle>
      <a:lvl1pPr eaLnBrk="1" hangingPunct="1">
        <a:defRPr>
          <a:latin typeface="+mj-lt"/>
          <a:ea typeface="+mj-ea"/>
          <a:cs typeface="+mj-cs"/>
        </a:defRPr>
      </a:lvl1pPr>
    </p:titleStyle>
    <p:bodyStyle>
      <a:lvl1pPr marL="0" eaLnBrk="1" hangingPunct="1">
        <a:defRPr>
          <a:latin typeface="+mn-lt"/>
          <a:ea typeface="+mn-ea"/>
          <a:cs typeface="+mn-cs"/>
        </a:defRPr>
      </a:lvl1pPr>
      <a:lvl2pPr marL="457200" eaLnBrk="1" hangingPunct="1">
        <a:defRPr>
          <a:latin typeface="+mn-lt"/>
          <a:ea typeface="+mn-ea"/>
          <a:cs typeface="+mn-cs"/>
        </a:defRPr>
      </a:lvl2pPr>
      <a:lvl3pPr marL="914400" eaLnBrk="1" hangingPunct="1">
        <a:defRPr>
          <a:latin typeface="+mn-lt"/>
          <a:ea typeface="+mn-ea"/>
          <a:cs typeface="+mn-cs"/>
        </a:defRPr>
      </a:lvl3pPr>
      <a:lvl4pPr marL="1371600" eaLnBrk="1" hangingPunct="1">
        <a:defRPr>
          <a:latin typeface="+mn-lt"/>
          <a:ea typeface="+mn-ea"/>
          <a:cs typeface="+mn-cs"/>
        </a:defRPr>
      </a:lvl4pPr>
      <a:lvl5pPr marL="1828800" eaLnBrk="1" hangingPunct="1">
        <a:defRPr>
          <a:latin typeface="+mn-lt"/>
          <a:ea typeface="+mn-ea"/>
          <a:cs typeface="+mn-cs"/>
        </a:defRPr>
      </a:lvl5pPr>
      <a:lvl6pPr marL="2286000" eaLnBrk="1" hangingPunct="1">
        <a:defRPr>
          <a:latin typeface="+mn-lt"/>
          <a:ea typeface="+mn-ea"/>
          <a:cs typeface="+mn-cs"/>
        </a:defRPr>
      </a:lvl6pPr>
      <a:lvl7pPr marL="2743200" eaLnBrk="1" hangingPunct="1">
        <a:defRPr>
          <a:latin typeface="+mn-lt"/>
          <a:ea typeface="+mn-ea"/>
          <a:cs typeface="+mn-cs"/>
        </a:defRPr>
      </a:lvl7pPr>
      <a:lvl8pPr marL="3200400" eaLnBrk="1" hangingPunct="1">
        <a:defRPr>
          <a:latin typeface="+mn-lt"/>
          <a:ea typeface="+mn-ea"/>
          <a:cs typeface="+mn-cs"/>
        </a:defRPr>
      </a:lvl8pPr>
      <a:lvl9pPr marL="3657600" eaLnBrk="1" hangingPunct="1">
        <a:defRPr>
          <a:latin typeface="+mn-lt"/>
          <a:ea typeface="+mn-ea"/>
          <a:cs typeface="+mn-cs"/>
        </a:defRPr>
      </a:lvl9pPr>
    </p:bodyStyle>
    <p:otherStyle>
      <a:lvl1pPr marL="0" eaLnBrk="1" hangingPunct="1">
        <a:defRPr>
          <a:latin typeface="+mn-lt"/>
          <a:ea typeface="+mn-ea"/>
          <a:cs typeface="+mn-cs"/>
        </a:defRPr>
      </a:lvl1pPr>
      <a:lvl2pPr marL="457200" eaLnBrk="1" hangingPunct="1">
        <a:defRPr>
          <a:latin typeface="+mn-lt"/>
          <a:ea typeface="+mn-ea"/>
          <a:cs typeface="+mn-cs"/>
        </a:defRPr>
      </a:lvl2pPr>
      <a:lvl3pPr marL="914400" eaLnBrk="1" hangingPunct="1">
        <a:defRPr>
          <a:latin typeface="+mn-lt"/>
          <a:ea typeface="+mn-ea"/>
          <a:cs typeface="+mn-cs"/>
        </a:defRPr>
      </a:lvl3pPr>
      <a:lvl4pPr marL="1371600" eaLnBrk="1" hangingPunct="1">
        <a:defRPr>
          <a:latin typeface="+mn-lt"/>
          <a:ea typeface="+mn-ea"/>
          <a:cs typeface="+mn-cs"/>
        </a:defRPr>
      </a:lvl4pPr>
      <a:lvl5pPr marL="1828800" eaLnBrk="1" hangingPunct="1">
        <a:defRPr>
          <a:latin typeface="+mn-lt"/>
          <a:ea typeface="+mn-ea"/>
          <a:cs typeface="+mn-cs"/>
        </a:defRPr>
      </a:lvl5pPr>
      <a:lvl6pPr marL="2286000" eaLnBrk="1" hangingPunct="1">
        <a:defRPr>
          <a:latin typeface="+mn-lt"/>
          <a:ea typeface="+mn-ea"/>
          <a:cs typeface="+mn-cs"/>
        </a:defRPr>
      </a:lvl6pPr>
      <a:lvl7pPr marL="2743200" eaLnBrk="1" hangingPunct="1">
        <a:defRPr>
          <a:latin typeface="+mn-lt"/>
          <a:ea typeface="+mn-ea"/>
          <a:cs typeface="+mn-cs"/>
        </a:defRPr>
      </a:lvl7pPr>
      <a:lvl8pPr marL="3200400" eaLnBrk="1" hangingPunct="1">
        <a:defRPr>
          <a:latin typeface="+mn-lt"/>
          <a:ea typeface="+mn-ea"/>
          <a:cs typeface="+mn-cs"/>
        </a:defRPr>
      </a:lvl8pPr>
      <a:lvl9pPr marL="3657600" eaLnBrk="1" hangingPunct="1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9143999" cy="6857999"/>
          </a:xfrm>
          <a:prstGeom prst="rect">
            <a:avLst/>
          </a:prstGeom>
          <a:blipFill>
            <a:blip r:embed="rId3" cstate="print"/>
            <a:stretch>
              <a:fillRect/>
            </a:stretch>
          </a:blipFill>
        </p:spPr>
        <p:txBody>
          <a:bodyPr wrap="square" lIns="0" tIns="0" rIns="0" bIns="0" rtlCol="0"/>
          <a:lstStyle/>
          <a:p>
            <a:endParaRPr dirty="0"/>
          </a:p>
        </p:txBody>
      </p:sp>
      <p:sp>
        <p:nvSpPr>
          <p:cNvPr id="3" name="object 3"/>
          <p:cNvSpPr txBox="1"/>
          <p:nvPr/>
        </p:nvSpPr>
        <p:spPr>
          <a:xfrm rot="21180000">
            <a:off x="674050" y="5134009"/>
            <a:ext cx="1005241" cy="884858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6865"/>
              </a:lnSpc>
            </a:pPr>
            <a:r>
              <a:rPr lang="en-US" sz="5800" b="1" i="1" spc="610" dirty="0">
                <a:solidFill>
                  <a:srgbClr val="FFFFFF"/>
                </a:solidFill>
                <a:latin typeface="Yu Gothic UI Semibold"/>
                <a:cs typeface="Yu Gothic UI Semibold"/>
              </a:rPr>
              <a:t>6</a:t>
            </a:r>
            <a:endParaRPr sz="5800" dirty="0">
              <a:latin typeface="Yu Gothic UI Semibold"/>
              <a:cs typeface="Yu Gothic UI Semibold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2087298" y="2342299"/>
            <a:ext cx="4542101" cy="1195199"/>
          </a:xfrm>
          <a:prstGeom prst="rect">
            <a:avLst/>
          </a:prstGeom>
        </p:spPr>
        <p:txBody>
          <a:bodyPr vert="horz" wrap="square" lIns="0" tIns="0" rIns="0" bIns="0" rtlCol="0">
            <a:spAutoFit/>
          </a:bodyPr>
          <a:lstStyle/>
          <a:p>
            <a:pPr marL="24130">
              <a:lnSpc>
                <a:spcPct val="100000"/>
              </a:lnSpc>
            </a:pPr>
            <a:r>
              <a:rPr sz="3000" dirty="0" smtClean="0">
                <a:solidFill>
                  <a:srgbClr val="31377D"/>
                </a:solidFill>
                <a:latin typeface="標楷體"/>
                <a:cs typeface="標楷體"/>
              </a:rPr>
              <a:t>第</a:t>
            </a:r>
            <a:r>
              <a:rPr lang="zh-TW" altLang="en-US" sz="3000" dirty="0" smtClean="0">
                <a:solidFill>
                  <a:srgbClr val="31377D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二</a:t>
            </a:r>
            <a:r>
              <a:rPr sz="3000" dirty="0" smtClean="0">
                <a:solidFill>
                  <a:srgbClr val="31377D"/>
                </a:solidFill>
                <a:latin typeface="標楷體"/>
                <a:cs typeface="標楷體"/>
              </a:rPr>
              <a:t>課</a:t>
            </a:r>
            <a:endParaRPr sz="3000" dirty="0">
              <a:latin typeface="標楷體"/>
              <a:cs typeface="標楷體"/>
            </a:endParaRPr>
          </a:p>
          <a:p>
            <a:pPr marL="12700">
              <a:lnSpc>
                <a:spcPct val="100000"/>
              </a:lnSpc>
              <a:spcBef>
                <a:spcPts val="1410"/>
              </a:spcBef>
            </a:pPr>
            <a:r>
              <a:rPr lang="zh-TW" altLang="en-US" sz="3600" dirty="0" smtClean="0">
                <a:solidFill>
                  <a:srgbClr val="231F20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科技</a:t>
            </a:r>
            <a:r>
              <a:rPr lang="zh-TW" altLang="en-US" sz="3600" dirty="0">
                <a:solidFill>
                  <a:srgbClr val="231F20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與</a:t>
            </a:r>
            <a:r>
              <a:rPr lang="zh-TW" altLang="en-US" sz="3600" dirty="0" smtClean="0">
                <a:solidFill>
                  <a:srgbClr val="231F20"/>
                </a:solidFill>
                <a:latin typeface="標楷體" panose="03000509000000000000" pitchFamily="65" charset="-120"/>
                <a:ea typeface="標楷體" panose="03000509000000000000" pitchFamily="65" charset="-120"/>
                <a:cs typeface="標楷體"/>
              </a:rPr>
              <a:t>生活</a:t>
            </a:r>
            <a:endParaRPr sz="2400" dirty="0">
              <a:latin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6744794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09600" y="9144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1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. 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從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X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出發</a:t>
            </a:r>
            <a:endParaRPr lang="zh-TW" altLang="en-US" sz="3200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09600" y="1651000"/>
            <a:ext cx="7886700" cy="2293938"/>
          </a:xfrm>
        </p:spPr>
        <p:txBody>
          <a:bodyPr>
            <a:noAutofit/>
          </a:bodyPr>
          <a:lstStyle/>
          <a:p>
            <a:endParaRPr lang="en-US" altLang="zh-TW" sz="3200" b="1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有的</a:t>
            </a:r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人從生活中常用的詞語出發，希望馬上就可以跟當地人打招呼或是購物。</a:t>
            </a:r>
            <a:endParaRPr lang="zh-TW" altLang="zh-TW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課文一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3795620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2. 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有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X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之多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09600" y="1651000"/>
            <a:ext cx="7886700" cy="2293938"/>
          </a:xfrm>
        </p:spPr>
        <p:txBody>
          <a:bodyPr>
            <a:noAutofit/>
          </a:bodyPr>
          <a:lstStyle/>
          <a:p>
            <a:endParaRPr lang="en-US" altLang="zh-TW" sz="3200" b="1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烹飪</a:t>
            </a:r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美食的方法：煎、煮、炒、炸</a:t>
            </a:r>
            <a:r>
              <a:rPr lang="en-US" altLang="zh-TW" sz="3200" dirty="0" smtClean="0">
                <a:latin typeface="標楷體" panose="03000509000000000000" pitchFamily="65" charset="-120"/>
                <a:ea typeface="標楷體" panose="03000509000000000000" pitchFamily="65" charset="-120"/>
                <a:cs typeface="Times New Roman" panose="02020603050405020304" pitchFamily="18" charset="0"/>
              </a:rPr>
              <a:t>……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，</a:t>
            </a:r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竟然有數百種之多。</a:t>
            </a: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課文一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23445449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3.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出自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09600" y="1651000"/>
            <a:ext cx="7886700" cy="2293938"/>
          </a:xfrm>
        </p:spPr>
        <p:txBody>
          <a:bodyPr>
            <a:noAutofit/>
          </a:bodyPr>
          <a:lstStyle/>
          <a:p>
            <a:endParaRPr lang="en-US" altLang="zh-TW" sz="3200" b="1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台灣有許多連續劇或電影都是出自中國歷史，因為歷史上的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真人真事</a:t>
            </a:r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比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想像的更有</a:t>
            </a:r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意思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。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課文一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3974350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4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.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從而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60400" y="19812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人類是透過科學研究，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從而發現</a:t>
            </a:r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生命的根源。</a:t>
            </a: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課文一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17553631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1.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對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X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習以為常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60400" y="19812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學生對考試、寫報告習以為常，會早做準備。</a:t>
            </a: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課文二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8678180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2.</a:t>
            </a:r>
            <a:r>
              <a:rPr lang="zh-TW" altLang="en-US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利用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X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組成</a:t>
            </a:r>
            <a:r>
              <a:rPr lang="en-US" altLang="zh-TW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Y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60400" y="19812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這個樂團的特色是利用空罐子、空瓶子組成樂器。</a:t>
            </a: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課文二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40662538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22300" y="927100"/>
            <a:ext cx="7543800" cy="762000"/>
          </a:xfrm>
        </p:spPr>
        <p:txBody>
          <a:bodyPr>
            <a:normAutofit/>
          </a:bodyPr>
          <a:lstStyle/>
          <a:p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3</a:t>
            </a:r>
            <a:r>
              <a:rPr lang="en-US" altLang="zh-TW" sz="3200" b="1" dirty="0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.</a:t>
            </a:r>
            <a:r>
              <a:rPr lang="zh-TW" altLang="en-US" sz="3200" b="1" smtClean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 等</a:t>
            </a:r>
            <a:r>
              <a:rPr lang="zh-TW" altLang="en-US" sz="3200" b="1" dirty="0">
                <a:solidFill>
                  <a:schemeClr val="accent2">
                    <a:lumMod val="75000"/>
                  </a:schemeClr>
                </a:solidFill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於是</a:t>
            </a:r>
            <a:endParaRPr lang="zh-TW" altLang="en-US" sz="3200" b="1" i="1" dirty="0">
              <a:solidFill>
                <a:schemeClr val="accent2">
                  <a:lumMod val="75000"/>
                </a:schemeClr>
              </a:solidFill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660400" y="1981200"/>
            <a:ext cx="7886700" cy="2293938"/>
          </a:xfrm>
        </p:spPr>
        <p:txBody>
          <a:bodyPr>
            <a:noAutofit/>
          </a:bodyPr>
          <a:lstStyle/>
          <a:p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慢跑</a:t>
            </a:r>
            <a:r>
              <a:rPr lang="zh-TW" altLang="en-US" sz="3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或走樓梯等於是懲罰</a:t>
            </a:r>
            <a:r>
              <a:rPr lang="zh-TW" altLang="en-US" sz="3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膝蓋。</a:t>
            </a:r>
            <a:endParaRPr lang="zh-TW" altLang="en-US" sz="3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4" name="文字方塊 3"/>
          <p:cNvSpPr txBox="1"/>
          <p:nvPr/>
        </p:nvSpPr>
        <p:spPr>
          <a:xfrm>
            <a:off x="8077200" y="926068"/>
            <a:ext cx="1143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課文二</a:t>
            </a:r>
            <a:endParaRPr lang="zh-TW" altLang="en-US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0099714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佈景主題1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佈景主題1" id="{84797B70-E4C4-4CB0-A38D-EB09F9E39DD2}" vid="{8CEEFFB9-6997-451F-A736-4980FD292ACE}"/>
    </a:ext>
  </a:extLst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90</TotalTime>
  <Words>162</Words>
  <Application>Microsoft Office PowerPoint</Application>
  <PresentationFormat>如螢幕大小 (4:3)</PresentationFormat>
  <Paragraphs>27</Paragraphs>
  <Slides>8</Slides>
  <Notes>1</Notes>
  <HiddenSlides>0</HiddenSlides>
  <MMClips>0</MMClips>
  <ScaleCrop>false</ScaleCrop>
  <HeadingPairs>
    <vt:vector size="4" baseType="variant">
      <vt:variant>
        <vt:lpstr>佈景主題</vt:lpstr>
      </vt:variant>
      <vt:variant>
        <vt:i4>1</vt:i4>
      </vt:variant>
      <vt:variant>
        <vt:lpstr>投影片標題</vt:lpstr>
      </vt:variant>
      <vt:variant>
        <vt:i4>8</vt:i4>
      </vt:variant>
    </vt:vector>
  </HeadingPairs>
  <TitlesOfParts>
    <vt:vector size="9" baseType="lpstr">
      <vt:lpstr>佈景主題1</vt:lpstr>
      <vt:lpstr>PowerPoint 簡報</vt:lpstr>
      <vt:lpstr>1. 從X出發</vt:lpstr>
      <vt:lpstr>2. 有X之多</vt:lpstr>
      <vt:lpstr>3. 出自</vt:lpstr>
      <vt:lpstr>4. 從而</vt:lpstr>
      <vt:lpstr>1. 對X習以為常</vt:lpstr>
      <vt:lpstr>2. 利用X組成Y</vt:lpstr>
      <vt:lpstr>3. 等於是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PC-5165</dc:creator>
  <cp:lastModifiedBy>Rupei</cp:lastModifiedBy>
  <cp:revision>25</cp:revision>
  <dcterms:created xsi:type="dcterms:W3CDTF">2006-08-16T00:00:00Z</dcterms:created>
  <dcterms:modified xsi:type="dcterms:W3CDTF">2019-01-25T03:39:02Z</dcterms:modified>
</cp:coreProperties>
</file>

<file path=docProps/thumbnail.jpeg>
</file>