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5"/>
  </p:notesMasterIdLst>
  <p:sldIdLst>
    <p:sldId id="256" r:id="rId2"/>
    <p:sldId id="371" r:id="rId3"/>
    <p:sldId id="372" r:id="rId4"/>
    <p:sldId id="37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376" r:id="rId29"/>
    <p:sldId id="377" r:id="rId30"/>
    <p:sldId id="378" r:id="rId31"/>
    <p:sldId id="379" r:id="rId32"/>
    <p:sldId id="380" r:id="rId33"/>
    <p:sldId id="381" r:id="rId34"/>
    <p:sldId id="382" r:id="rId35"/>
    <p:sldId id="383" r:id="rId36"/>
    <p:sldId id="384" r:id="rId37"/>
    <p:sldId id="385" r:id="rId38"/>
    <p:sldId id="386" r:id="rId39"/>
    <p:sldId id="387" r:id="rId40"/>
    <p:sldId id="388" r:id="rId41"/>
    <p:sldId id="389" r:id="rId42"/>
    <p:sldId id="405" r:id="rId43"/>
    <p:sldId id="406" r:id="rId44"/>
    <p:sldId id="407" r:id="rId45"/>
    <p:sldId id="408" r:id="rId46"/>
    <p:sldId id="409" r:id="rId47"/>
    <p:sldId id="410" r:id="rId48"/>
    <p:sldId id="280" r:id="rId49"/>
    <p:sldId id="281" r:id="rId50"/>
    <p:sldId id="411" r:id="rId51"/>
    <p:sldId id="412" r:id="rId52"/>
    <p:sldId id="413" r:id="rId53"/>
    <p:sldId id="414" r:id="rId54"/>
    <p:sldId id="415" r:id="rId55"/>
    <p:sldId id="416" r:id="rId56"/>
    <p:sldId id="417" r:id="rId57"/>
    <p:sldId id="418" r:id="rId58"/>
    <p:sldId id="419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90" r:id="rId83"/>
    <p:sldId id="391" r:id="rId84"/>
    <p:sldId id="392" r:id="rId85"/>
    <p:sldId id="393" r:id="rId86"/>
    <p:sldId id="394" r:id="rId87"/>
    <p:sldId id="395" r:id="rId88"/>
    <p:sldId id="396" r:id="rId89"/>
    <p:sldId id="403" r:id="rId90"/>
    <p:sldId id="398" r:id="rId91"/>
    <p:sldId id="399" r:id="rId92"/>
    <p:sldId id="400" r:id="rId93"/>
    <p:sldId id="401" r:id="rId94"/>
    <p:sldId id="402" r:id="rId95"/>
    <p:sldId id="404" r:id="rId96"/>
    <p:sldId id="420" r:id="rId97"/>
    <p:sldId id="421" r:id="rId98"/>
    <p:sldId id="422" r:id="rId99"/>
    <p:sldId id="423" r:id="rId100"/>
    <p:sldId id="424" r:id="rId101"/>
    <p:sldId id="425" r:id="rId102"/>
    <p:sldId id="367" r:id="rId103"/>
    <p:sldId id="368" r:id="rId104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256" y="7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12/22/2018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719" r:id="rId33"/>
    <p:sldLayoutId id="2147483720" r:id="rId34"/>
    <p:sldLayoutId id="2147483721" r:id="rId35"/>
    <p:sldLayoutId id="2147483722" r:id="rId36"/>
    <p:sldLayoutId id="2147483723" r:id="rId37"/>
    <p:sldLayoutId id="2147483724" r:id="rId38"/>
    <p:sldLayoutId id="2147483725" r:id="rId39"/>
    <p:sldLayoutId id="2147483726" r:id="rId40"/>
    <p:sldLayoutId id="2147483727" r:id="rId41"/>
    <p:sldLayoutId id="2147483728" r:id="rId42"/>
    <p:sldLayoutId id="2147483729" r:id="rId43"/>
    <p:sldLayoutId id="2147483730" r:id="rId44"/>
    <p:sldLayoutId id="2147483731" r:id="rId45"/>
    <p:sldLayoutId id="2147483732" r:id="rId46"/>
    <p:sldLayoutId id="2147483733" r:id="rId47"/>
    <p:sldLayoutId id="2147483734" r:id="rId48"/>
    <p:sldLayoutId id="2147483735" r:id="rId49"/>
    <p:sldLayoutId id="2147483736" r:id="rId50"/>
    <p:sldLayoutId id="2147483737" r:id="rId51"/>
    <p:sldLayoutId id="2147483738" r:id="rId52"/>
    <p:sldLayoutId id="2147483739" r:id="rId53"/>
    <p:sldLayoutId id="2147483740" r:id="rId54"/>
    <p:sldLayoutId id="2147483741" r:id="rId55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第三課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舞蹈藝術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04991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傳人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chuánrén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successor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68343"/>
            <a:ext cx="7547008" cy="2983230"/>
          </a:xfrm>
        </p:spPr>
        <p:txBody>
          <a:bodyPr/>
          <a:lstStyle/>
          <a:p>
            <a:r>
              <a:rPr lang="zh-TW" altLang="zh-TW" dirty="0"/>
              <a:t>期待已久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qídài</a:t>
            </a:r>
            <a:r>
              <a:rPr lang="en-US" altLang="zh-TW" dirty="0"/>
              <a:t> </a:t>
            </a:r>
            <a:r>
              <a:rPr lang="en-US" altLang="zh-TW" dirty="0" err="1"/>
              <a:t>yǐjiǔ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long awaited, long anticipated, looked forward to for a long time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7262965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84385"/>
            <a:ext cx="6708808" cy="2983230"/>
          </a:xfrm>
        </p:spPr>
        <p:txBody>
          <a:bodyPr/>
          <a:lstStyle/>
          <a:p>
            <a:r>
              <a:rPr lang="zh-TW" altLang="zh-TW" dirty="0"/>
              <a:t>固定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gùdìng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fixed, invariable, by routine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6904493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sz="10300" dirty="0"/>
              <a:t>羅斯．帕克斯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124200"/>
            <a:ext cx="6324601" cy="4526280"/>
          </a:xfrm>
        </p:spPr>
        <p:txBody>
          <a:bodyPr/>
          <a:lstStyle/>
          <a:p>
            <a:r>
              <a:rPr lang="en-US" altLang="zh-TW" dirty="0" err="1"/>
              <a:t>Luósī</a:t>
            </a:r>
            <a:r>
              <a:rPr lang="en-US" altLang="zh-TW" dirty="0"/>
              <a:t> </a:t>
            </a:r>
            <a:r>
              <a:rPr lang="en-US" altLang="zh-TW" dirty="0" err="1"/>
              <a:t>pàkèsī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066664"/>
            <a:ext cx="7924800" cy="892175"/>
          </a:xfrm>
        </p:spPr>
        <p:txBody>
          <a:bodyPr/>
          <a:lstStyle/>
          <a:p>
            <a:r>
              <a:rPr lang="en-US" altLang="zh-TW" sz="2800" dirty="0"/>
              <a:t>Ross Parkes (formerly a principal dancer for the well-known Martha Graham Dance Company in the United States, 1940-)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07031"/>
            <a:ext cx="10290208" cy="2983230"/>
          </a:xfrm>
        </p:spPr>
        <p:txBody>
          <a:bodyPr/>
          <a:lstStyle/>
          <a:p>
            <a:r>
              <a:rPr lang="zh-TW" altLang="zh-TW" sz="12800" dirty="0"/>
              <a:t>葛蘭姆舞團</a:t>
            </a:r>
            <a:endParaRPr lang="zh-TW" altLang="en-US" sz="128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398086"/>
            <a:ext cx="7604920" cy="4526280"/>
          </a:xfrm>
        </p:spPr>
        <p:txBody>
          <a:bodyPr/>
          <a:lstStyle/>
          <a:p>
            <a:r>
              <a:rPr lang="en-US" altLang="zh-TW" sz="6000" dirty="0" err="1"/>
              <a:t>Gělánmǔ</a:t>
            </a:r>
            <a:r>
              <a:rPr lang="en-US" altLang="zh-TW" sz="6000" dirty="0"/>
              <a:t> </a:t>
            </a:r>
            <a:r>
              <a:rPr lang="en-US" altLang="zh-TW" sz="6000" dirty="0" err="1"/>
              <a:t>wǔtuán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/>
              <a:t>Martha Graham Dance Company, New York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芭蕾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bālěi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ballet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/>
              <a:t>及格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276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jígé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Vp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to pass, satisfactory, meet the grade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滿分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mǎnfēn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full marks, a perfect score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zh-TW" dirty="0"/>
              <a:t>眾所皆知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844173"/>
            <a:ext cx="6019801" cy="4526280"/>
          </a:xfrm>
        </p:spPr>
        <p:txBody>
          <a:bodyPr/>
          <a:lstStyle/>
          <a:p>
            <a:r>
              <a:rPr lang="en-US" altLang="zh-TW" dirty="0" err="1"/>
              <a:t>zhòngsuǒ</a:t>
            </a:r>
            <a:r>
              <a:rPr lang="en-US" altLang="zh-TW" dirty="0"/>
              <a:t> </a:t>
            </a:r>
            <a:r>
              <a:rPr lang="en-US" altLang="zh-TW" dirty="0" err="1"/>
              <a:t>jiēzhī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well-known, known by all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71800" y="1268343"/>
            <a:ext cx="8461408" cy="2983230"/>
          </a:xfrm>
        </p:spPr>
        <p:txBody>
          <a:bodyPr/>
          <a:lstStyle/>
          <a:p>
            <a:r>
              <a:rPr lang="zh-TW" altLang="zh-TW" dirty="0"/>
              <a:t>大師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dàshī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master, great master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特地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tèdì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go out of one’s way, make it a point to, specially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306443"/>
            <a:ext cx="7394608" cy="2983230"/>
          </a:xfrm>
        </p:spPr>
        <p:txBody>
          <a:bodyPr/>
          <a:lstStyle/>
          <a:p>
            <a:r>
              <a:rPr lang="zh-TW" altLang="zh-TW" dirty="0"/>
              <a:t>解散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jiěsàn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disperse, to dissolve, to disband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舞團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wǔtuán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dance troupe, dance company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邀約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yāoyuē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Invitation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前所未有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1" y="3855720"/>
            <a:ext cx="5943600" cy="4526280"/>
          </a:xfrm>
        </p:spPr>
        <p:txBody>
          <a:bodyPr/>
          <a:lstStyle/>
          <a:p>
            <a:r>
              <a:rPr lang="en-US" altLang="zh-TW" dirty="0" err="1"/>
              <a:t>qiánsuǒ</a:t>
            </a:r>
            <a:r>
              <a:rPr lang="en-US" altLang="zh-TW" dirty="0"/>
              <a:t> </a:t>
            </a:r>
            <a:r>
              <a:rPr lang="en-US" altLang="zh-TW" dirty="0" err="1"/>
              <a:t>wèiyǒu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unprecedented, like never before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培訓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péixùn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train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41696" y="1568217"/>
            <a:ext cx="9223408" cy="2983230"/>
          </a:xfrm>
        </p:spPr>
        <p:txBody>
          <a:bodyPr/>
          <a:lstStyle/>
          <a:p>
            <a:r>
              <a:rPr lang="zh-TW" altLang="zh-TW" sz="10300" dirty="0"/>
              <a:t>無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2766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wú</a:t>
            </a:r>
            <a:r>
              <a:rPr lang="en-US" altLang="zh-TW" sz="6600" dirty="0" smtClean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without, not have (classical Chinese)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傳承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chuánchéng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pass down, to pass along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邀請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yāoqǐng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invite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r>
              <a:rPr lang="zh-TW" altLang="zh-TW" dirty="0"/>
              <a:t>編舞家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biānwǔjiā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choreographer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283970"/>
            <a:ext cx="8080408" cy="2983230"/>
          </a:xfrm>
        </p:spPr>
        <p:txBody>
          <a:bodyPr/>
          <a:lstStyle/>
          <a:p>
            <a:r>
              <a:rPr lang="zh-TW" altLang="zh-TW" dirty="0"/>
              <a:t>量身打造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liángshēn</a:t>
            </a:r>
            <a:r>
              <a:rPr lang="en-US" altLang="zh-TW" dirty="0"/>
              <a:t> </a:t>
            </a:r>
            <a:r>
              <a:rPr lang="en-US" altLang="zh-TW" dirty="0" err="1"/>
              <a:t>dǎzào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tailor-make, specially made for, custom design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舞目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wǔmù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dance program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首席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shǒuxí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first chair (e.g., first cello), leading, chief position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舞星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wǔxīng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</a:t>
            </a:r>
            <a:r>
              <a:rPr lang="en-US" altLang="zh-TW" dirty="0" smtClean="0"/>
              <a:t>) </a:t>
            </a:r>
            <a:r>
              <a:rPr lang="en-US" altLang="zh-TW" dirty="0"/>
              <a:t>dance star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meet up, to confront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517263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盡情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5572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jìnqíng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one’s heart’s content, without restraint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心血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xīnxiě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blood and sweat, painstaking effort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1" y="1596886"/>
            <a:ext cx="6708808" cy="2983230"/>
          </a:xfrm>
        </p:spPr>
        <p:txBody>
          <a:bodyPr/>
          <a:lstStyle/>
          <a:p>
            <a:r>
              <a:rPr lang="zh-TW" altLang="zh-TW" dirty="0"/>
              <a:t>化為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huàwéi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transform into, to turn into, to change into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1043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作品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36576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zuòpǐn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production, work, </a:t>
            </a:r>
            <a:r>
              <a:rPr lang="en-US" altLang="zh-TW" dirty="0" err="1"/>
              <a:t>compositio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規劃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guīhuà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 </a:t>
            </a:r>
            <a:r>
              <a:rPr lang="en-US" altLang="zh-TW" dirty="0"/>
              <a:t>plan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775243"/>
            <a:ext cx="8461408" cy="2983230"/>
          </a:xfrm>
        </p:spPr>
        <p:txBody>
          <a:bodyPr/>
          <a:lstStyle/>
          <a:p>
            <a:pPr algn="ctr"/>
            <a:r>
              <a:rPr lang="zh-TW" altLang="zh-TW" sz="12300" dirty="0"/>
              <a:t>舞曲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wǔqǔ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dance music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民俗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mínsú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folk, folklore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生平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shēngpíng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one’s life time, life, life story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56717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不得不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1" y="3855720"/>
            <a:ext cx="6400800" cy="4526280"/>
          </a:xfrm>
        </p:spPr>
        <p:txBody>
          <a:bodyPr/>
          <a:lstStyle/>
          <a:p>
            <a:pPr algn="ctr"/>
            <a:r>
              <a:rPr lang="en-US" altLang="zh-TW" dirty="0" err="1"/>
              <a:t>bùdébù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must; have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884891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硬著頭皮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1496" y="3581400"/>
            <a:ext cx="6400800" cy="4526280"/>
          </a:xfrm>
        </p:spPr>
        <p:txBody>
          <a:bodyPr/>
          <a:lstStyle/>
          <a:p>
            <a:r>
              <a:rPr lang="en-US" altLang="zh-TW" dirty="0" err="1"/>
              <a:t>yìngzhe</a:t>
            </a:r>
            <a:r>
              <a:rPr lang="en-US" altLang="zh-TW" dirty="0"/>
              <a:t> </a:t>
            </a:r>
            <a:r>
              <a:rPr lang="en-US" altLang="zh-TW" dirty="0" err="1"/>
              <a:t>tóupí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38200" y="4952365"/>
            <a:ext cx="7543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Ph</a:t>
            </a:r>
            <a:r>
              <a:rPr lang="en-US" altLang="zh-TW" sz="2800" dirty="0" smtClean="0"/>
              <a:t>) </a:t>
            </a:r>
            <a:r>
              <a:rPr lang="en-US" altLang="zh-TW" sz="2800" dirty="0"/>
              <a:t>summon up the courage to do something, brace yourself to do something, force yourself to do something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10378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灑落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sǎluò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sprinkled, scattered (leaves, petals), flooded, inundated (light)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2358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揮灑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huīsǎ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display without reservation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剎那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chànà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moment, instant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50437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感到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gǎndào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feel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229338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存在感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cúnzàigǎn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sense of presence, sense of existence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69335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報考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bàokǎo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apply for admission to a school/university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325432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民族舞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mínzúwǔ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N)</a:t>
            </a:r>
            <a:r>
              <a:rPr lang="en-US" altLang="zh-TW" dirty="0" smtClean="0"/>
              <a:t> </a:t>
            </a:r>
            <a:r>
              <a:rPr lang="en-US" altLang="zh-TW" dirty="0"/>
              <a:t>folk dance</a:t>
            </a:r>
            <a:endParaRPr lang="zh-TW" altLang="zh-TW" dirty="0"/>
          </a:p>
          <a:p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671687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9337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 the end, ultimately, eventually (classical Chinese)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99268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上帝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shàngdì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God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146965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疼愛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téngài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love dearly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40013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生身不息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30399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shēngshēn</a:t>
            </a:r>
            <a:r>
              <a:rPr lang="en-US" altLang="zh-TW" dirty="0"/>
              <a:t> </a:t>
            </a:r>
            <a:r>
              <a:rPr lang="en-US" altLang="zh-TW" dirty="0" err="1"/>
              <a:t>bùxí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885791" y="5672455"/>
            <a:ext cx="6126163" cy="892175"/>
          </a:xfrm>
        </p:spPr>
        <p:txBody>
          <a:bodyPr/>
          <a:lstStyle/>
          <a:p>
            <a:r>
              <a:rPr lang="en-US" altLang="zh-TW" dirty="0"/>
              <a:t>timeless (name of a dance program)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許芳宜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Xǔ</a:t>
            </a:r>
            <a:r>
              <a:rPr lang="en-US" altLang="zh-TW" sz="6000" dirty="0"/>
              <a:t> </a:t>
            </a:r>
            <a:r>
              <a:rPr lang="en-US" altLang="zh-TW" sz="6000" dirty="0" err="1"/>
              <a:t>Fāngyí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 err="1"/>
              <a:t>Sheu</a:t>
            </a:r>
            <a:r>
              <a:rPr lang="en-US" altLang="zh-TW" sz="2400" dirty="0"/>
              <a:t> Fang-</a:t>
            </a:r>
            <a:r>
              <a:rPr lang="en-US" altLang="zh-TW" sz="2400" dirty="0" err="1"/>
              <a:t>yi</a:t>
            </a:r>
            <a:r>
              <a:rPr lang="en-US" altLang="zh-TW" sz="2400" dirty="0"/>
              <a:t> (a famous female dancer and artist from Taiwan, 1971-)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46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舞蹈家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wǔdàojiā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professional and accomplished dancer (</a:t>
            </a:r>
            <a:r>
              <a:rPr lang="zh-TW" altLang="zh-TW" dirty="0"/>
              <a:t>家</a:t>
            </a:r>
            <a:r>
              <a:rPr lang="en-US" altLang="zh-TW" dirty="0"/>
              <a:t>, -</a:t>
            </a:r>
            <a:r>
              <a:rPr lang="en-US" altLang="zh-TW" dirty="0" err="1"/>
              <a:t>jiā</a:t>
            </a:r>
            <a:r>
              <a:rPr lang="en-US" altLang="zh-TW" dirty="0"/>
              <a:t>, N, -</a:t>
            </a:r>
            <a:r>
              <a:rPr lang="en-US" altLang="zh-TW" dirty="0" err="1"/>
              <a:t>er</a:t>
            </a:r>
            <a:r>
              <a:rPr lang="en-US" altLang="zh-TW" dirty="0"/>
              <a:t>, -</a:t>
            </a:r>
            <a:r>
              <a:rPr lang="en-US" altLang="zh-TW" dirty="0" err="1"/>
              <a:t>ian</a:t>
            </a:r>
            <a:r>
              <a:rPr lang="en-US" altLang="zh-TW" dirty="0"/>
              <a:t>, -</a:t>
            </a:r>
            <a:r>
              <a:rPr lang="en-US" altLang="zh-TW" dirty="0" err="1"/>
              <a:t>ist</a:t>
            </a:r>
            <a:r>
              <a:rPr lang="en-US" altLang="zh-TW" dirty="0"/>
              <a:t>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勞勃．阿特曼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Láobó</a:t>
            </a:r>
            <a:r>
              <a:rPr lang="en-US" altLang="zh-TW" sz="6000" dirty="0"/>
              <a:t> </a:t>
            </a:r>
            <a:r>
              <a:rPr lang="en-US" altLang="zh-TW" sz="6000" cap="all" dirty="0" err="1"/>
              <a:t>ā</a:t>
            </a:r>
            <a:r>
              <a:rPr lang="en-US" altLang="zh-TW" sz="6000" dirty="0" err="1"/>
              <a:t>tèmàn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Robert Altman (an American film director, screenwriter, and producer, five-time nominee of the Academy Award for Best Director, 1925-2006)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977886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舞動世紀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wǔdòng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shìjì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The Company (name of a movie, 2003)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37125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瑪莎．葛蘭姆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Mǎshā</a:t>
            </a:r>
            <a:r>
              <a:rPr lang="en-US" altLang="zh-TW" sz="6000" dirty="0"/>
              <a:t> </a:t>
            </a:r>
            <a:r>
              <a:rPr lang="en-US" altLang="zh-TW" sz="6000" dirty="0" err="1"/>
              <a:t>Gělánmǔ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054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Martha Graham (an American modern dancer and choreographer, one of the earliest founders of modern dance, 1894-1991)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641530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倫敦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Lúndūn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London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772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阿喀郎．汗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Ākèlǎng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Hàn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 err="1"/>
              <a:t>Akram</a:t>
            </a:r>
            <a:r>
              <a:rPr lang="en-US" altLang="zh-TW" sz="2400" dirty="0"/>
              <a:t> Khan (an English dancer of Bangladeshi descent, 1974-)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5895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7200" dirty="0"/>
              <a:t>克理斯多福．惠爾敦</a:t>
            </a:r>
            <a:endParaRPr lang="zh-TW" altLang="en-US" sz="72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Kèlǐsīduōfú</a:t>
            </a:r>
            <a:r>
              <a:rPr lang="en-US" altLang="zh-TW" sz="6000" dirty="0"/>
              <a:t>  </a:t>
            </a:r>
            <a:r>
              <a:rPr lang="en-US" altLang="zh-TW" sz="6000" dirty="0" err="1"/>
              <a:t>Huì’ěrdūn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Christopher </a:t>
            </a:r>
            <a:r>
              <a:rPr lang="en-US" altLang="zh-TW" sz="2400" dirty="0" err="1"/>
              <a:t>Wheeldon</a:t>
            </a:r>
            <a:r>
              <a:rPr lang="en-US" altLang="zh-TW" sz="2400" dirty="0"/>
              <a:t> (an English international choreographer of contemporary ballet, 1973-)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825906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8000" dirty="0"/>
              <a:t>紐約市立芭蕾舞團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5400" dirty="0" err="1"/>
              <a:t>Niǔyuē</a:t>
            </a:r>
            <a:r>
              <a:rPr lang="en-US" altLang="zh-TW" sz="5400" dirty="0"/>
              <a:t> </a:t>
            </a:r>
            <a:r>
              <a:rPr lang="en-US" altLang="zh-TW" sz="5400" dirty="0" err="1"/>
              <a:t>shìlì</a:t>
            </a:r>
            <a:r>
              <a:rPr lang="en-US" altLang="zh-TW" sz="5400" dirty="0"/>
              <a:t> </a:t>
            </a:r>
            <a:r>
              <a:rPr lang="en-US" altLang="zh-TW" sz="5400" dirty="0" err="1"/>
              <a:t>bālěi</a:t>
            </a:r>
            <a:r>
              <a:rPr lang="en-US" altLang="zh-TW" sz="5400" dirty="0"/>
              <a:t> </a:t>
            </a:r>
            <a:r>
              <a:rPr lang="en-US" altLang="zh-TW" sz="5400" dirty="0" err="1"/>
              <a:t>wǔtuán</a:t>
            </a:r>
            <a:endParaRPr lang="zh-TW" altLang="zh-TW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New York City Ballet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08595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溫蒂．威倫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Wēndì</a:t>
            </a:r>
            <a:r>
              <a:rPr lang="en-US" altLang="zh-TW" sz="6000" dirty="0"/>
              <a:t>   </a:t>
            </a:r>
            <a:r>
              <a:rPr lang="en-US" altLang="zh-TW" sz="6000" dirty="0" err="1"/>
              <a:t>Wēilún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Wendy Whelan (a principal dancer with the New York City Ballet and is a guest artist with The Royal Ballet and the Kirov Ballet, 1967-)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3347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pPr algn="ctr"/>
            <a:r>
              <a:rPr lang="zh-TW" altLang="zh-TW" sz="10300" dirty="0"/>
              <a:t>華岡藝校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429000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Huágāng</a:t>
            </a:r>
            <a:r>
              <a:rPr lang="en-US" altLang="zh-TW" sz="6000" dirty="0"/>
              <a:t>  </a:t>
            </a:r>
            <a:r>
              <a:rPr lang="en-US" altLang="zh-TW" sz="6000" dirty="0" err="1"/>
              <a:t>Yìxiào</a:t>
            </a:r>
            <a:r>
              <a:rPr lang="en-US" altLang="zh-TW" sz="6000" dirty="0"/>
              <a:t> </a:t>
            </a:r>
            <a:endParaRPr lang="zh-TW" altLang="zh-TW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4000"/>
            <a:ext cx="7772400" cy="892175"/>
          </a:xfrm>
        </p:spPr>
        <p:txBody>
          <a:bodyPr/>
          <a:lstStyle/>
          <a:p>
            <a:r>
              <a:rPr lang="en-US" altLang="zh-TW" sz="2400" dirty="0"/>
              <a:t>Taipei Hwa Kang Arts School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124964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從（來）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cóng</a:t>
            </a:r>
            <a:r>
              <a:rPr lang="en-US" altLang="zh-TW" dirty="0"/>
              <a:t> (</a:t>
            </a:r>
            <a:r>
              <a:rPr lang="en-US" altLang="zh-TW" dirty="0" err="1"/>
              <a:t>lái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has always been; all along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描述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miáoshù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describe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1618275"/>
            <a:ext cx="9753600" cy="2983230"/>
          </a:xfrm>
        </p:spPr>
        <p:txBody>
          <a:bodyPr/>
          <a:lstStyle/>
          <a:p>
            <a:r>
              <a:rPr lang="zh-TW" altLang="zh-TW" sz="10300" dirty="0"/>
              <a:t>不間斷（地）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581400"/>
            <a:ext cx="5943600" cy="4526280"/>
          </a:xfrm>
        </p:spPr>
        <p:txBody>
          <a:bodyPr/>
          <a:lstStyle/>
          <a:p>
            <a:r>
              <a:rPr lang="en-US" altLang="zh-TW" dirty="0" err="1"/>
              <a:t>bú</a:t>
            </a:r>
            <a:r>
              <a:rPr lang="en-US" altLang="zh-TW" dirty="0"/>
              <a:t> </a:t>
            </a:r>
            <a:r>
              <a:rPr lang="en-US" altLang="zh-TW" dirty="0" err="1"/>
              <a:t>jiànduàn</a:t>
            </a:r>
            <a:r>
              <a:rPr lang="en-US" altLang="zh-TW" dirty="0"/>
              <a:t> (de)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without interruption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保送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629400" cy="4526280"/>
          </a:xfrm>
        </p:spPr>
        <p:txBody>
          <a:bodyPr/>
          <a:lstStyle/>
          <a:p>
            <a:pPr algn="ctr"/>
            <a:r>
              <a:rPr lang="en-US" altLang="zh-TW" dirty="0" err="1"/>
              <a:t>bǎosòng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1474" y="5426651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admitted to university solely upon recommendation without exams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136231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measure for doors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貴人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guìrén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N)</a:t>
            </a:r>
            <a:r>
              <a:rPr lang="en-US" altLang="zh-TW" dirty="0" smtClean="0"/>
              <a:t> </a:t>
            </a:r>
            <a:r>
              <a:rPr lang="en-US" altLang="zh-TW" dirty="0"/>
              <a:t>a guardian angel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一眼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with one look, with one glance, instantly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發覺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fājué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realize, discover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才華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92904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cáihuá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talent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r>
              <a:rPr lang="zh-TW" altLang="zh-TW" dirty="0"/>
              <a:t>痛哭流涕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90758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tòngkū</a:t>
            </a:r>
            <a:r>
              <a:rPr lang="en-US" altLang="zh-TW" dirty="0"/>
              <a:t> </a:t>
            </a:r>
            <a:r>
              <a:rPr lang="en-US" altLang="zh-TW" dirty="0" err="1"/>
              <a:t>liútì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burst into tears, cry your heart out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輩子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bèizi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(over) one’s life time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公開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gōngkāi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openly, publicly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舞台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wǔzhě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dancer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稱讚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chēngzàn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praise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350587"/>
            <a:ext cx="7712108" cy="2983230"/>
          </a:xfrm>
        </p:spPr>
        <p:txBody>
          <a:bodyPr/>
          <a:lstStyle/>
          <a:p>
            <a:r>
              <a:rPr lang="zh-TW" altLang="zh-TW" dirty="0"/>
              <a:t>下定決心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xiàdìng</a:t>
            </a:r>
            <a:r>
              <a:rPr lang="en-US" altLang="zh-TW" dirty="0"/>
              <a:t> </a:t>
            </a:r>
            <a:r>
              <a:rPr lang="en-US" altLang="zh-TW" dirty="0" err="1"/>
              <a:t>juéxīn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resolve to do, determined to do, make up one’s mind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海綿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hǎimián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sponge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吸收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xīshōu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absorb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隻身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alone, by oneself, unaccompanied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術科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shùkē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technical subject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69992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跳舞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tiàowǔ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dance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其餘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qíyú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Det</a:t>
            </a:r>
            <a:r>
              <a:rPr lang="en-US" altLang="zh-TW" dirty="0" smtClean="0"/>
              <a:t>) </a:t>
            </a:r>
            <a:r>
              <a:rPr lang="en-US" altLang="zh-TW" dirty="0"/>
              <a:t>others, the remaining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學科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xuékē</a:t>
            </a:r>
            <a:r>
              <a:rPr lang="en-US" altLang="zh-TW" dirty="0" smtClean="0"/>
              <a:t> 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academic subjects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6157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owing to, relying on, by means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435666"/>
            <a:ext cx="8004208" cy="2983230"/>
          </a:xfrm>
        </p:spPr>
        <p:txBody>
          <a:bodyPr/>
          <a:lstStyle/>
          <a:p>
            <a:r>
              <a:rPr lang="zh-TW" altLang="zh-TW" dirty="0"/>
              <a:t>舞台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581399"/>
            <a:ext cx="6400801" cy="4526280"/>
          </a:xfrm>
        </p:spPr>
        <p:txBody>
          <a:bodyPr/>
          <a:lstStyle/>
          <a:p>
            <a:r>
              <a:rPr lang="en-US" altLang="zh-TW" dirty="0" err="1"/>
              <a:t>wǔtái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stage (theatrical)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毅力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yìlì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will-power, determination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克服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kèfú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overcome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602233"/>
            <a:ext cx="9528208" cy="2983230"/>
          </a:xfrm>
        </p:spPr>
        <p:txBody>
          <a:bodyPr/>
          <a:lstStyle/>
          <a:p>
            <a:r>
              <a:rPr lang="zh-TW" altLang="zh-TW" sz="12300" dirty="0"/>
              <a:t>語言翻譯機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yǔyán</a:t>
            </a:r>
            <a:r>
              <a:rPr lang="en-US" altLang="zh-TW" dirty="0"/>
              <a:t> </a:t>
            </a:r>
            <a:r>
              <a:rPr lang="en-US" altLang="zh-TW" dirty="0" err="1"/>
              <a:t>fānyìjī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e-language translator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種種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zhǒngzhǒng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various kinds of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" y="128397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瞬間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shùnjiān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instant, moment, in the twinkling of an eye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r>
              <a:rPr lang="zh-TW" altLang="zh-TW" dirty="0"/>
              <a:t>加諸（在）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jiāzhū</a:t>
            </a:r>
            <a:r>
              <a:rPr lang="en-US" altLang="zh-TW" dirty="0"/>
              <a:t> (</a:t>
            </a:r>
            <a:r>
              <a:rPr lang="en-US" altLang="zh-TW" dirty="0" err="1"/>
              <a:t>zài</a:t>
            </a:r>
            <a:r>
              <a:rPr lang="en-US" altLang="zh-TW" dirty="0"/>
              <a:t>)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be added to, conferred upon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622286"/>
            <a:ext cx="6708808" cy="2983230"/>
          </a:xfrm>
        </p:spPr>
        <p:txBody>
          <a:bodyPr/>
          <a:lstStyle/>
          <a:p>
            <a:r>
              <a:rPr lang="zh-TW" altLang="zh-TW" dirty="0"/>
              <a:t>沖昏頭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76499" y="3844173"/>
            <a:ext cx="5413409" cy="4526280"/>
          </a:xfrm>
        </p:spPr>
        <p:txBody>
          <a:bodyPr/>
          <a:lstStyle/>
          <a:p>
            <a:r>
              <a:rPr lang="en-US" altLang="zh-TW" dirty="0" err="1"/>
              <a:t>chōnghūn</a:t>
            </a:r>
            <a:r>
              <a:rPr lang="en-US" altLang="zh-TW" dirty="0"/>
              <a:t> </a:t>
            </a:r>
            <a:r>
              <a:rPr lang="en-US" altLang="zh-TW" dirty="0" err="1"/>
              <a:t>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let something get to your head, let your head swell from (praise, pride, etc.), dazzled by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43739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評論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commentary, review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天堂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tiāntáng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heaven, paradise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地獄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hell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舞碼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845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wǔmǎ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program of a dance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2400" dirty="0"/>
              <a:t>戰戰兢兢</a:t>
            </a:r>
            <a:endParaRPr lang="zh-TW" altLang="en-US" sz="12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47800" y="3200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zhànzhàn</a:t>
            </a:r>
            <a:r>
              <a:rPr lang="en-US" altLang="zh-TW" dirty="0"/>
              <a:t> </a:t>
            </a:r>
            <a:r>
              <a:rPr lang="en-US" altLang="zh-TW" dirty="0" err="1"/>
              <a:t>jīngjīng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timid with anticipation, trembling, jittery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當作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dāngzuò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regard as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4324419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肯定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kěndìng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approval, affirmation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66518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再次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zàicì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yet again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831239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何嘗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hécháng</a:t>
            </a:r>
            <a:r>
              <a:rPr lang="en-US" altLang="zh-TW" dirty="0"/>
              <a:t> 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cannot possibly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7130101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不自覺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búzìjué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unconsciously, without realizing it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847322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體內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0021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tǐnèi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inside a person, inside the body, from within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8139829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4957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disperse, permeate 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7656812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熟悉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shóuxī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familiar</a:t>
            </a:r>
            <a:endParaRPr lang="zh-TW" altLang="zh-TW" dirty="0"/>
          </a:p>
          <a:p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31754333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臉孔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liǎnkǒng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face (literary)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3513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1374</Words>
  <Application>Microsoft Office PowerPoint</Application>
  <PresentationFormat>如螢幕大小 (4:3)</PresentationFormat>
  <Paragraphs>412</Paragraphs>
  <Slides>103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103</vt:i4>
      </vt:variant>
    </vt:vector>
  </HeadingPairs>
  <TitlesOfParts>
    <vt:vector size="109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前所未有</vt:lpstr>
      <vt:lpstr>盡情</vt:lpstr>
      <vt:lpstr>揮灑</vt:lpstr>
      <vt:lpstr>舞蹈家</vt:lpstr>
      <vt:lpstr>描述</vt:lpstr>
      <vt:lpstr>舞台</vt:lpstr>
      <vt:lpstr>舞台</vt:lpstr>
      <vt:lpstr>舞碼</vt:lpstr>
      <vt:lpstr>傳人</vt:lpstr>
      <vt:lpstr>芭蕾</vt:lpstr>
      <vt:lpstr>及格</vt:lpstr>
      <vt:lpstr>滿分</vt:lpstr>
      <vt:lpstr>眾所皆知</vt:lpstr>
      <vt:lpstr>大師</vt:lpstr>
      <vt:lpstr>特地</vt:lpstr>
      <vt:lpstr>解散</vt:lpstr>
      <vt:lpstr>舞團</vt:lpstr>
      <vt:lpstr>邀約</vt:lpstr>
      <vt:lpstr>培訓</vt:lpstr>
      <vt:lpstr>無</vt:lpstr>
      <vt:lpstr>傳承</vt:lpstr>
      <vt:lpstr>邀請</vt:lpstr>
      <vt:lpstr>編舞家</vt:lpstr>
      <vt:lpstr>量身打造</vt:lpstr>
      <vt:lpstr>舞目</vt:lpstr>
      <vt:lpstr>首席</vt:lpstr>
      <vt:lpstr>舞星</vt:lpstr>
      <vt:lpstr>會</vt:lpstr>
      <vt:lpstr>心血</vt:lpstr>
      <vt:lpstr>化為</vt:lpstr>
      <vt:lpstr>作品</vt:lpstr>
      <vt:lpstr>規劃</vt:lpstr>
      <vt:lpstr>舞曲</vt:lpstr>
      <vt:lpstr>民俗</vt:lpstr>
      <vt:lpstr>生平</vt:lpstr>
      <vt:lpstr>不得不</vt:lpstr>
      <vt:lpstr>硬著頭皮</vt:lpstr>
      <vt:lpstr>灑落</vt:lpstr>
      <vt:lpstr>剎那</vt:lpstr>
      <vt:lpstr>感到</vt:lpstr>
      <vt:lpstr>存在感</vt:lpstr>
      <vt:lpstr>報考</vt:lpstr>
      <vt:lpstr>民族舞</vt:lpstr>
      <vt:lpstr>終</vt:lpstr>
      <vt:lpstr>上帝</vt:lpstr>
      <vt:lpstr>疼愛</vt:lpstr>
      <vt:lpstr>生身不息</vt:lpstr>
      <vt:lpstr>許芳宜</vt:lpstr>
      <vt:lpstr>勞勃．阿特曼</vt:lpstr>
      <vt:lpstr>舞動世紀</vt:lpstr>
      <vt:lpstr>瑪莎．葛蘭姆</vt:lpstr>
      <vt:lpstr>倫敦</vt:lpstr>
      <vt:lpstr>阿喀郎．汗</vt:lpstr>
      <vt:lpstr>克理斯多福．惠爾敦</vt:lpstr>
      <vt:lpstr>紐約市立芭蕾舞團</vt:lpstr>
      <vt:lpstr>溫蒂．威倫</vt:lpstr>
      <vt:lpstr>華岡藝校</vt:lpstr>
      <vt:lpstr>從（來）</vt:lpstr>
      <vt:lpstr>不間斷（地）</vt:lpstr>
      <vt:lpstr>保送</vt:lpstr>
      <vt:lpstr>扇</vt:lpstr>
      <vt:lpstr>貴人</vt:lpstr>
      <vt:lpstr>一眼</vt:lpstr>
      <vt:lpstr>發覺</vt:lpstr>
      <vt:lpstr>才華</vt:lpstr>
      <vt:lpstr>痛哭流涕</vt:lpstr>
      <vt:lpstr>輩子</vt:lpstr>
      <vt:lpstr>公開</vt:lpstr>
      <vt:lpstr>稱讚</vt:lpstr>
      <vt:lpstr>下定決心</vt:lpstr>
      <vt:lpstr>海綿</vt:lpstr>
      <vt:lpstr>吸收</vt:lpstr>
      <vt:lpstr>隻身</vt:lpstr>
      <vt:lpstr>術科</vt:lpstr>
      <vt:lpstr>跳舞</vt:lpstr>
      <vt:lpstr>其餘</vt:lpstr>
      <vt:lpstr>學科</vt:lpstr>
      <vt:lpstr>憑</vt:lpstr>
      <vt:lpstr>毅力</vt:lpstr>
      <vt:lpstr>克服</vt:lpstr>
      <vt:lpstr>語言翻譯機</vt:lpstr>
      <vt:lpstr>種種</vt:lpstr>
      <vt:lpstr>瞬間</vt:lpstr>
      <vt:lpstr>加諸（在）</vt:lpstr>
      <vt:lpstr>沖昏頭</vt:lpstr>
      <vt:lpstr>評論</vt:lpstr>
      <vt:lpstr>天堂</vt:lpstr>
      <vt:lpstr>地獄</vt:lpstr>
      <vt:lpstr>戰戰兢兢</vt:lpstr>
      <vt:lpstr>當作</vt:lpstr>
      <vt:lpstr>肯定</vt:lpstr>
      <vt:lpstr>再次</vt:lpstr>
      <vt:lpstr>何嘗</vt:lpstr>
      <vt:lpstr>不自覺</vt:lpstr>
      <vt:lpstr>體內</vt:lpstr>
      <vt:lpstr>散</vt:lpstr>
      <vt:lpstr>熟悉</vt:lpstr>
      <vt:lpstr>臉孔</vt:lpstr>
      <vt:lpstr>期待已久</vt:lpstr>
      <vt:lpstr>固定</vt:lpstr>
      <vt:lpstr>羅斯．帕克斯</vt:lpstr>
      <vt:lpstr>葛蘭姆舞團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55</cp:revision>
  <dcterms:created xsi:type="dcterms:W3CDTF">2017-05-11T16:59:40Z</dcterms:created>
  <dcterms:modified xsi:type="dcterms:W3CDTF">2018-12-22T02:17:16Z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