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6"/>
  </p:notesMasterIdLst>
  <p:sldIdLst>
    <p:sldId id="256" r:id="rId2"/>
    <p:sldId id="371" r:id="rId3"/>
    <p:sldId id="372" r:id="rId4"/>
    <p:sldId id="468" r:id="rId5"/>
    <p:sldId id="373" r:id="rId6"/>
    <p:sldId id="426" r:id="rId7"/>
    <p:sldId id="427" r:id="rId8"/>
    <p:sldId id="257" r:id="rId9"/>
    <p:sldId id="258" r:id="rId10"/>
    <p:sldId id="259" r:id="rId11"/>
    <p:sldId id="435" r:id="rId12"/>
    <p:sldId id="261" r:id="rId13"/>
    <p:sldId id="260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376" r:id="rId32"/>
    <p:sldId id="377" r:id="rId33"/>
    <p:sldId id="378" r:id="rId34"/>
    <p:sldId id="379" r:id="rId35"/>
    <p:sldId id="380" r:id="rId36"/>
    <p:sldId id="381" r:id="rId37"/>
    <p:sldId id="382" r:id="rId38"/>
    <p:sldId id="383" r:id="rId39"/>
    <p:sldId id="436" r:id="rId40"/>
    <p:sldId id="437" r:id="rId41"/>
    <p:sldId id="438" r:id="rId42"/>
    <p:sldId id="439" r:id="rId43"/>
    <p:sldId id="440" r:id="rId44"/>
    <p:sldId id="469" r:id="rId45"/>
    <p:sldId id="470" r:id="rId46"/>
    <p:sldId id="472" r:id="rId47"/>
    <p:sldId id="474" r:id="rId48"/>
    <p:sldId id="475" r:id="rId49"/>
    <p:sldId id="476" r:id="rId50"/>
    <p:sldId id="477" r:id="rId51"/>
    <p:sldId id="478" r:id="rId52"/>
    <p:sldId id="479" r:id="rId53"/>
    <p:sldId id="480" r:id="rId54"/>
    <p:sldId id="481" r:id="rId55"/>
    <p:sldId id="445" r:id="rId56"/>
    <p:sldId id="444" r:id="rId57"/>
    <p:sldId id="443" r:id="rId58"/>
    <p:sldId id="311" r:id="rId59"/>
    <p:sldId id="312" r:id="rId60"/>
    <p:sldId id="313" r:id="rId61"/>
    <p:sldId id="314" r:id="rId62"/>
    <p:sldId id="315" r:id="rId63"/>
    <p:sldId id="318" r:id="rId64"/>
    <p:sldId id="316" r:id="rId65"/>
    <p:sldId id="317" r:id="rId66"/>
    <p:sldId id="319" r:id="rId67"/>
    <p:sldId id="320" r:id="rId68"/>
    <p:sldId id="321" r:id="rId69"/>
    <p:sldId id="322" r:id="rId70"/>
    <p:sldId id="323" r:id="rId71"/>
    <p:sldId id="324" r:id="rId72"/>
    <p:sldId id="325" r:id="rId73"/>
    <p:sldId id="326" r:id="rId74"/>
    <p:sldId id="327" r:id="rId75"/>
    <p:sldId id="328" r:id="rId76"/>
    <p:sldId id="329" r:id="rId77"/>
    <p:sldId id="330" r:id="rId78"/>
    <p:sldId id="391" r:id="rId79"/>
    <p:sldId id="390" r:id="rId80"/>
    <p:sldId id="392" r:id="rId81"/>
    <p:sldId id="393" r:id="rId82"/>
    <p:sldId id="394" r:id="rId83"/>
    <p:sldId id="395" r:id="rId84"/>
    <p:sldId id="396" r:id="rId85"/>
    <p:sldId id="403" r:id="rId86"/>
    <p:sldId id="398" r:id="rId87"/>
    <p:sldId id="453" r:id="rId88"/>
    <p:sldId id="454" r:id="rId89"/>
    <p:sldId id="455" r:id="rId90"/>
    <p:sldId id="482" r:id="rId91"/>
    <p:sldId id="492" r:id="rId92"/>
    <p:sldId id="483" r:id="rId93"/>
    <p:sldId id="484" r:id="rId94"/>
    <p:sldId id="485" r:id="rId95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7328" autoAdjust="0"/>
  </p:normalViewPr>
  <p:slideViewPr>
    <p:cSldViewPr>
      <p:cViewPr varScale="1">
        <p:scale>
          <a:sx n="75" d="100"/>
          <a:sy n="75" d="100"/>
        </p:scale>
        <p:origin x="860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6854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28932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0229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408225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62658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276283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26409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08095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06040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13686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51344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2958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838534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8576624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0146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730905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342893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836627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612524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718827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543736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26953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715470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105366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6499274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75447933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285554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612195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7011052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809548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3442518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24874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52724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451151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5005440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3981751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142757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70216420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65090375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882152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4301007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48073153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126064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1/28/2019</a:t>
            </a:fld>
            <a:endParaRPr lang="en-US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3437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6" name="Holder 2"/>
          <p:cNvSpPr>
            <a:spLocks noGrp="1"/>
          </p:cNvSpPr>
          <p:nvPr>
            <p:ph type="title"/>
          </p:nvPr>
        </p:nvSpPr>
        <p:spPr>
          <a:xfrm>
            <a:off x="914400" y="609600"/>
            <a:ext cx="7543800" cy="308356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954106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438400" y="1283970"/>
            <a:ext cx="6708808" cy="2983230"/>
          </a:xfrm>
          <a:prstGeom prst="rect">
            <a:avLst/>
          </a:prstGeom>
        </p:spPr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anose="03000509000000000000" pitchFamily="65" charset="-12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124199" y="3855720"/>
            <a:ext cx="4876801" cy="4526280"/>
          </a:xfrm>
          <a:prstGeom prst="rect">
            <a:avLst/>
          </a:prstGeom>
        </p:spPr>
        <p:txBody>
          <a:bodyPr lIns="0" tIns="0" rIns="0" bIns="0"/>
          <a:lstStyle>
            <a:lvl1pPr>
              <a:defRPr sz="720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8" name="文字版面配置區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5661226"/>
            <a:ext cx="6126163" cy="892175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TW" altLang="en-US" dirty="0" smtClean="0"/>
              <a:t>．按一下以編輯母片文字樣式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2621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1/28/2019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 dirty="0"/>
          </a:p>
        </p:txBody>
      </p:sp>
      <p:sp>
        <p:nvSpPr>
          <p:cNvPr id="7" name="object 2"/>
          <p:cNvSpPr txBox="1"/>
          <p:nvPr userDrawn="1"/>
        </p:nvSpPr>
        <p:spPr>
          <a:xfrm>
            <a:off x="1641791" y="3886200"/>
            <a:ext cx="7038975" cy="11079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lang="en-US" sz="72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endParaRPr sz="7200" dirty="0">
              <a:latin typeface="Times New Roman"/>
              <a:cs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4" r:id="rId6"/>
    <p:sldLayoutId id="2147483665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722" r:id="rId30"/>
    <p:sldLayoutId id="2147483723" r:id="rId31"/>
    <p:sldLayoutId id="2147483724" r:id="rId32"/>
    <p:sldLayoutId id="2147483725" r:id="rId33"/>
    <p:sldLayoutId id="2147483726" r:id="rId34"/>
    <p:sldLayoutId id="2147483727" r:id="rId35"/>
    <p:sldLayoutId id="2147483728" r:id="rId36"/>
    <p:sldLayoutId id="2147483729" r:id="rId37"/>
    <p:sldLayoutId id="2147483730" r:id="rId38"/>
    <p:sldLayoutId id="2147483731" r:id="rId39"/>
    <p:sldLayoutId id="2147483732" r:id="rId40"/>
    <p:sldLayoutId id="2147483733" r:id="rId41"/>
    <p:sldLayoutId id="2147483734" r:id="rId42"/>
    <p:sldLayoutId id="2147483735" r:id="rId43"/>
    <p:sldLayoutId id="2147483736" r:id="rId44"/>
    <p:sldLayoutId id="2147483737" r:id="rId45"/>
    <p:sldLayoutId id="2147483738" r:id="rId46"/>
    <p:sldLayoutId id="2147483739" r:id="rId47"/>
    <p:sldLayoutId id="2147483740" r:id="rId48"/>
    <p:sldLayoutId id="2147483741" r:id="rId49"/>
  </p:sldLayoutIdLst>
  <p:timing>
    <p:tnLst>
      <p:par>
        <p:cTn id="1" dur="indefinite" restart="never" nodeType="tmRoot"/>
      </p:par>
    </p:tnLst>
  </p:timing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lang="en-US"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6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8" y="2342299"/>
            <a:ext cx="4542101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solidFill>
                  <a:srgbClr val="31377D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第七課</a:t>
            </a:r>
            <a:endParaRPr lang="zh-TW" altLang="en-US" sz="3000" dirty="0">
              <a:solidFill>
                <a:srgbClr val="31377D"/>
              </a:solidFill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endParaRPr lang="zh-TW" altLang="en-US" sz="3000" dirty="0">
              <a:latin typeface="標楷體" panose="03000509000000000000" pitchFamily="65" charset="-120"/>
              <a:ea typeface="標楷體" panose="03000509000000000000" pitchFamily="65" charset="-120"/>
              <a:cs typeface="標楷體"/>
            </a:endParaRPr>
          </a:p>
          <a:p>
            <a:pPr marL="24130">
              <a:lnSpc>
                <a:spcPct val="100000"/>
              </a:lnSpc>
            </a:pPr>
            <a:r>
              <a:rPr lang="zh-TW" altLang="en-US" sz="3000" dirty="0" smtClean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感情</a:t>
            </a:r>
            <a:r>
              <a:rPr lang="zh-TW" altLang="en-US" sz="3000" dirty="0">
                <a:latin typeface="標楷體" panose="03000509000000000000" pitchFamily="65" charset="-120"/>
                <a:ea typeface="標楷體" panose="03000509000000000000" pitchFamily="65" charset="-120"/>
                <a:cs typeface="標楷體"/>
              </a:rPr>
              <a:t>世界</a:t>
            </a:r>
            <a:endParaRPr lang="zh-TW" altLang="en-US" sz="24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未婚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505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wèihūn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unmarried, single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62789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立志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lìzhì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determine to become, to resolve to become, to aspire to be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77617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0" y="1283970"/>
            <a:ext cx="8766208" cy="2983230"/>
          </a:xfrm>
        </p:spPr>
        <p:txBody>
          <a:bodyPr/>
          <a:lstStyle/>
          <a:p>
            <a:pPr algn="ctr"/>
            <a:r>
              <a:rPr lang="zh-TW" altLang="zh-TW" dirty="0"/>
              <a:t>志向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2799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zhìxiàng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aspiration, ambition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77313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447800"/>
            <a:ext cx="8004208" cy="2983230"/>
          </a:xfrm>
        </p:spPr>
        <p:txBody>
          <a:bodyPr/>
          <a:lstStyle/>
          <a:p>
            <a:pPr algn="ctr"/>
            <a:r>
              <a:rPr lang="zh-TW" altLang="zh-TW" dirty="0"/>
              <a:t>減肥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199" y="388620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jiǎnféi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984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lose weight, weight-loss, on a diet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48392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58793" y="1622286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7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chēng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push yourself, last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95652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447800"/>
            <a:ext cx="6708808" cy="2983230"/>
          </a:xfrm>
        </p:spPr>
        <p:txBody>
          <a:bodyPr/>
          <a:lstStyle/>
          <a:p>
            <a:r>
              <a:rPr lang="zh-TW" altLang="zh-TW" dirty="0"/>
              <a:t>定下來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0392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dìngxiàlái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704344"/>
            <a:ext cx="7924800" cy="892175"/>
          </a:xfrm>
        </p:spPr>
        <p:txBody>
          <a:bodyPr/>
          <a:lstStyle/>
          <a:p>
            <a:r>
              <a:rPr lang="en-US" altLang="zh-TW" sz="2800" dirty="0" smtClean="0"/>
              <a:t>(</a:t>
            </a:r>
            <a:r>
              <a:rPr lang="en-US" altLang="zh-TW" sz="2800" dirty="0" err="1" smtClean="0"/>
              <a:t>Ph</a:t>
            </a:r>
            <a:r>
              <a:rPr lang="en-US" altLang="zh-TW" sz="2800" dirty="0" smtClean="0"/>
              <a:t>)</a:t>
            </a:r>
            <a:r>
              <a:rPr lang="zh-TW" altLang="en-US" sz="2800" dirty="0" smtClean="0"/>
              <a:t> </a:t>
            </a:r>
            <a:r>
              <a:rPr lang="en-US" altLang="zh-TW" sz="2800" dirty="0"/>
              <a:t>to settle down</a:t>
            </a:r>
            <a:endParaRPr lang="zh-TW" altLang="zh-TW" sz="2800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396723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1259" y="1371600"/>
            <a:ext cx="8461408" cy="2983230"/>
          </a:xfrm>
        </p:spPr>
        <p:txBody>
          <a:bodyPr/>
          <a:lstStyle/>
          <a:p>
            <a:r>
              <a:rPr lang="zh-TW" altLang="zh-TW" dirty="0"/>
              <a:t>殘酷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cánkù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cruel, brutal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04423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19359" y="1371600"/>
            <a:ext cx="8385208" cy="2983230"/>
          </a:xfrm>
        </p:spPr>
        <p:txBody>
          <a:bodyPr/>
          <a:lstStyle/>
          <a:p>
            <a:r>
              <a:rPr lang="zh-TW" altLang="zh-TW" dirty="0"/>
              <a:t>當下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733800"/>
            <a:ext cx="6019801" cy="4526280"/>
          </a:xfrm>
        </p:spPr>
        <p:txBody>
          <a:bodyPr/>
          <a:lstStyle/>
          <a:p>
            <a:r>
              <a:rPr lang="en-US" altLang="zh-TW" dirty="0" err="1"/>
              <a:t>dāngxià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at a time when 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1774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90800" y="1281043"/>
            <a:ext cx="8461408" cy="2983230"/>
          </a:xfrm>
        </p:spPr>
        <p:txBody>
          <a:bodyPr/>
          <a:lstStyle/>
          <a:p>
            <a:r>
              <a:rPr lang="zh-TW" altLang="zh-TW" dirty="0"/>
              <a:t>重來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chónglái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redo, to relive, to start over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659937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5400" y="1524000"/>
            <a:ext cx="7013608" cy="2895600"/>
          </a:xfrm>
        </p:spPr>
        <p:txBody>
          <a:bodyPr/>
          <a:lstStyle/>
          <a:p>
            <a:r>
              <a:rPr lang="zh-TW" altLang="zh-TW" dirty="0"/>
              <a:t>鬼東西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3803" y="38862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guǐdōngxi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22300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darn thing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69839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7000" y="1283970"/>
            <a:ext cx="7851808" cy="2983230"/>
          </a:xfrm>
        </p:spPr>
        <p:txBody>
          <a:bodyPr/>
          <a:lstStyle/>
          <a:p>
            <a:r>
              <a:rPr lang="zh-TW" altLang="zh-TW" dirty="0"/>
              <a:t>自我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3657600"/>
            <a:ext cx="5943600" cy="4526280"/>
          </a:xfrm>
        </p:spPr>
        <p:txBody>
          <a:bodyPr/>
          <a:lstStyle/>
          <a:p>
            <a:pPr algn="ctr"/>
            <a:r>
              <a:rPr lang="en-US" altLang="zh-TW" dirty="0" err="1"/>
              <a:t>zìwǒ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ego-centricity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15469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306443"/>
            <a:ext cx="9147208" cy="2983230"/>
          </a:xfrm>
        </p:spPr>
        <p:txBody>
          <a:bodyPr/>
          <a:lstStyle/>
          <a:p>
            <a:r>
              <a:rPr lang="zh-TW" altLang="zh-TW" dirty="0"/>
              <a:t>俊男美女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38375" y="3733800"/>
            <a:ext cx="6400800" cy="4526280"/>
          </a:xfrm>
        </p:spPr>
        <p:txBody>
          <a:bodyPr/>
          <a:lstStyle/>
          <a:p>
            <a:r>
              <a:rPr lang="en-US" altLang="zh-TW" dirty="0" err="1"/>
              <a:t>jùnnán</a:t>
            </a:r>
            <a:r>
              <a:rPr lang="en-US" altLang="zh-TW" dirty="0"/>
              <a:t> </a:t>
            </a:r>
            <a:r>
              <a:rPr lang="en-US" altLang="zh-TW" dirty="0" err="1"/>
              <a:t>měinǚ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32424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good-looking man and/or woman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394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歡喜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huānxǐ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426651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happiness, joy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8803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悲傷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19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bēishāng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sadness, sorrow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205537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93743"/>
            <a:ext cx="8686800" cy="2983230"/>
          </a:xfrm>
        </p:spPr>
        <p:txBody>
          <a:bodyPr/>
          <a:lstStyle/>
          <a:p>
            <a:r>
              <a:rPr lang="zh-TW" altLang="zh-TW" dirty="0"/>
              <a:t>激發出來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62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jīfā</a:t>
            </a:r>
            <a:r>
              <a:rPr lang="en-US" altLang="zh-TW" dirty="0"/>
              <a:t> </a:t>
            </a:r>
            <a:r>
              <a:rPr lang="en-US" altLang="zh-TW" dirty="0" err="1"/>
              <a:t>chūlái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226685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inspired by, stirred up by, aroused by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3035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743200" y="1036382"/>
            <a:ext cx="9223408" cy="2983230"/>
          </a:xfrm>
        </p:spPr>
        <p:txBody>
          <a:bodyPr/>
          <a:lstStyle/>
          <a:p>
            <a:r>
              <a:rPr lang="zh-TW" altLang="zh-TW" sz="14900" dirty="0"/>
              <a:t>發福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648108" y="3581400"/>
            <a:ext cx="8318500" cy="4526280"/>
          </a:xfrm>
        </p:spPr>
        <p:txBody>
          <a:bodyPr/>
          <a:lstStyle/>
          <a:p>
            <a:r>
              <a:rPr lang="en-US" altLang="zh-TW" sz="6600" dirty="0" err="1"/>
              <a:t>fāfú</a:t>
            </a:r>
            <a:endParaRPr lang="zh-TW" altLang="en-US" sz="66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to put on weight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26010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8100" y="1769470"/>
            <a:ext cx="8840804" cy="2983230"/>
          </a:xfrm>
        </p:spPr>
        <p:txBody>
          <a:bodyPr/>
          <a:lstStyle/>
          <a:p>
            <a:r>
              <a:rPr lang="zh-TW" altLang="zh-TW" sz="10300" dirty="0"/>
              <a:t>想幹</a:t>
            </a:r>
            <a:r>
              <a:rPr lang="zh-TW" altLang="zh-TW" sz="10300" dirty="0" smtClean="0"/>
              <a:t>嘛就</a:t>
            </a:r>
            <a:r>
              <a:rPr lang="zh-TW" altLang="zh-TW" sz="10300" dirty="0"/>
              <a:t>幹嘛</a:t>
            </a:r>
            <a:endParaRPr lang="zh-TW" altLang="en-US" sz="10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09600" y="3581400"/>
            <a:ext cx="8763000" cy="4526280"/>
          </a:xfrm>
        </p:spPr>
        <p:txBody>
          <a:bodyPr/>
          <a:lstStyle/>
          <a:p>
            <a:r>
              <a:rPr lang="en-US" altLang="zh-TW" sz="6000" dirty="0" err="1"/>
              <a:t>xiǎng</a:t>
            </a:r>
            <a:r>
              <a:rPr lang="en-US" altLang="zh-TW" sz="6000" dirty="0"/>
              <a:t> </a:t>
            </a:r>
            <a:r>
              <a:rPr lang="en-US" altLang="zh-TW" sz="6000" dirty="0" err="1" smtClean="0"/>
              <a:t>gànma</a:t>
            </a:r>
            <a:r>
              <a:rPr lang="en-US" altLang="zh-TW" sz="6000" dirty="0" smtClean="0"/>
              <a:t> </a:t>
            </a:r>
            <a:r>
              <a:rPr lang="en-US" altLang="zh-TW" sz="6000" dirty="0" err="1" smtClean="0"/>
              <a:t>jiù</a:t>
            </a:r>
            <a:r>
              <a:rPr lang="en-US" altLang="zh-TW" sz="6000" dirty="0" smtClean="0"/>
              <a:t> </a:t>
            </a:r>
            <a:r>
              <a:rPr lang="en-US" altLang="zh-TW" sz="6000" dirty="0" err="1"/>
              <a:t>gànma</a:t>
            </a:r>
            <a:endParaRPr lang="zh-TW" altLang="en-US" sz="6000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do what you want, to be self-indulgent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043590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610600" cy="2983230"/>
          </a:xfrm>
        </p:spPr>
        <p:txBody>
          <a:bodyPr/>
          <a:lstStyle/>
          <a:p>
            <a:pPr algn="ctr"/>
            <a:r>
              <a:rPr lang="zh-TW" altLang="zh-TW" dirty="0"/>
              <a:t>幹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400299" y="35052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gàn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23900" y="5474652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do, to engage in, to undertake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3023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00200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無趣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64003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wúqù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(Vs) </a:t>
            </a:r>
            <a:r>
              <a:rPr lang="en-US" altLang="zh-TW" dirty="0"/>
              <a:t>boring, dull, vapid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65821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69896" y="1447800"/>
            <a:ext cx="8080408" cy="2983230"/>
          </a:xfrm>
        </p:spPr>
        <p:txBody>
          <a:bodyPr/>
          <a:lstStyle/>
          <a:p>
            <a:pPr algn="ctr"/>
            <a:r>
              <a:rPr lang="zh-TW" altLang="zh-TW" dirty="0"/>
              <a:t>斟酌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657600"/>
            <a:ext cx="6477000" cy="4526280"/>
          </a:xfrm>
        </p:spPr>
        <p:txBody>
          <a:bodyPr/>
          <a:lstStyle/>
          <a:p>
            <a:r>
              <a:rPr lang="en-US" altLang="zh-TW" dirty="0" err="1"/>
              <a:t>zhēnzhuó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consider, to think about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199636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何時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4703" y="3657600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héshí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467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when, whenever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993382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膨脹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828800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péngzhàng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to puff up, to swell up, self-complacent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537800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閃人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shǎnrén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leave, to escape, to get out of the way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450882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800" y="1283970"/>
            <a:ext cx="8842408" cy="2983230"/>
          </a:xfrm>
        </p:spPr>
        <p:txBody>
          <a:bodyPr/>
          <a:lstStyle/>
          <a:p>
            <a:pPr algn="ctr"/>
            <a:r>
              <a:rPr lang="zh-TW" altLang="zh-TW" dirty="0"/>
              <a:t>尷尬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gāngà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awkward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I-24</a:t>
            </a:r>
            <a:endParaRPr lang="zh-TW" altLang="en-US" sz="20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69676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796" y="15240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忠於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098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zhōngyú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 </a:t>
            </a:r>
            <a:r>
              <a:rPr lang="en-US" altLang="zh-TW" dirty="0"/>
              <a:t>to be faithful to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828593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68343"/>
            <a:ext cx="6708808" cy="2983230"/>
          </a:xfrm>
        </p:spPr>
        <p:txBody>
          <a:bodyPr/>
          <a:lstStyle/>
          <a:p>
            <a:r>
              <a:rPr lang="zh-TW" altLang="zh-TW" dirty="0"/>
              <a:t>萎縮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wěisuō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to shrink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856237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622286"/>
            <a:ext cx="7756236" cy="2983230"/>
          </a:xfrm>
        </p:spPr>
        <p:txBody>
          <a:bodyPr/>
          <a:lstStyle/>
          <a:p>
            <a:r>
              <a:rPr lang="zh-TW" altLang="zh-TW" dirty="0"/>
              <a:t>當頭棒喝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0" y="3844173"/>
            <a:ext cx="6438901" cy="4526280"/>
          </a:xfrm>
        </p:spPr>
        <p:txBody>
          <a:bodyPr/>
          <a:lstStyle/>
          <a:p>
            <a:r>
              <a:rPr lang="en-US" altLang="zh-TW" dirty="0" err="1"/>
              <a:t>dāngtóu</a:t>
            </a:r>
            <a:r>
              <a:rPr lang="en-US" altLang="zh-TW" dirty="0"/>
              <a:t> </a:t>
            </a:r>
            <a:r>
              <a:rPr lang="en-US" altLang="zh-TW" dirty="0" err="1"/>
              <a:t>bànghè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give a sharp warning, give a wakeup call, wake you up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7009909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82600" y="1371600"/>
            <a:ext cx="7772400" cy="2983230"/>
          </a:xfrm>
        </p:spPr>
        <p:txBody>
          <a:bodyPr/>
          <a:lstStyle/>
          <a:p>
            <a:pPr algn="ctr"/>
            <a:r>
              <a:rPr lang="zh-TW" altLang="zh-TW" dirty="0"/>
              <a:t>自以為是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990600" y="3581400"/>
            <a:ext cx="7162800" cy="4526280"/>
          </a:xfrm>
        </p:spPr>
        <p:txBody>
          <a:bodyPr/>
          <a:lstStyle/>
          <a:p>
            <a:pPr algn="ctr"/>
            <a:r>
              <a:rPr lang="en-US" altLang="zh-TW" dirty="0" err="1"/>
              <a:t>zìyǐ</a:t>
            </a:r>
            <a:r>
              <a:rPr lang="en-US" altLang="zh-TW" dirty="0"/>
              <a:t> </a:t>
            </a:r>
            <a:r>
              <a:rPr lang="en-US" altLang="zh-TW" dirty="0" err="1"/>
              <a:t>wéishì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be full of yourself, opinionated, self-righteous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5350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幹嘛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gànma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Whatever for?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08545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3696" y="1447800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破綻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19200" y="3657600"/>
            <a:ext cx="7010400" cy="4526280"/>
          </a:xfrm>
        </p:spPr>
        <p:txBody>
          <a:bodyPr/>
          <a:lstStyle/>
          <a:p>
            <a:pPr algn="ctr"/>
            <a:r>
              <a:rPr lang="en-US" altLang="zh-TW" dirty="0" err="1"/>
              <a:t>pòzhàn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181600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flaw, hole (in logic, etc.), fault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153838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德性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déxìng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your true (negative) self, look at yourself!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148689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勇敢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yǒnggǎn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 err="1"/>
              <a:t>courageou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56112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1592" y="1471930"/>
            <a:ext cx="84614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面貌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31895" y="3855720"/>
            <a:ext cx="6400801" cy="4526280"/>
          </a:xfrm>
        </p:spPr>
        <p:txBody>
          <a:bodyPr/>
          <a:lstStyle/>
          <a:p>
            <a:pPr algn="ctr"/>
            <a:r>
              <a:rPr lang="en-US" altLang="zh-TW" dirty="0" err="1"/>
              <a:t>miànmào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226685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face, real nature of things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7096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00010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私生子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sīshēngzǐ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65018" y="547046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illegitimate child, child born out of wedlock, love child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217857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縱使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zòngshǐ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Conj</a:t>
            </a:r>
            <a:r>
              <a:rPr lang="en-US" altLang="zh-TW" dirty="0" smtClean="0"/>
              <a:t>) </a:t>
            </a:r>
            <a:r>
              <a:rPr lang="en-US" altLang="zh-TW" dirty="0"/>
              <a:t>even though, even if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7152382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自詡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zìxǔ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brag that you are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9932649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開明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kāimíng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enlightened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110556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7772400" cy="2983230"/>
          </a:xfrm>
        </p:spPr>
        <p:txBody>
          <a:bodyPr/>
          <a:lstStyle/>
          <a:p>
            <a:pPr algn="ctr"/>
            <a:r>
              <a:rPr lang="zh-TW" altLang="zh-TW" dirty="0"/>
              <a:t>知識份子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zhīshì</a:t>
            </a:r>
            <a:r>
              <a:rPr lang="en-US" altLang="zh-TW" dirty="0"/>
              <a:t> </a:t>
            </a:r>
            <a:r>
              <a:rPr lang="en-US" altLang="zh-TW" dirty="0" err="1"/>
              <a:t>fènzǐ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intellectual, learned person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59294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留洋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liúyáng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study abroad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5560987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老夫子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lǎofūzǐ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024379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conservative scholar, i.e., somebody who is stuck in the past intellectually and unwilling to let new things change him/her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759263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提早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tízǎo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 </a:t>
            </a:r>
            <a:r>
              <a:rPr lang="en-US" altLang="zh-TW" dirty="0"/>
              <a:t>early, ahead of time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784585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溫和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wēnhé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gentle, good-natured, mild-mannered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584678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幹架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gànjià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fight with, to quarrel with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6017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醒悟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xǐngwù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391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come to one's senses, to wake up (to reality), awakening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90979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逼出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bīchū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force out, to </a:t>
            </a:r>
            <a:r>
              <a:rPr lang="en-US" altLang="zh-TW" dirty="0" err="1"/>
              <a:t>realise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9636940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kǔ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bitter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73647170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邪惡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xié’è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evil, bad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5688734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發揮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fāhuī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</a:t>
            </a:r>
            <a:r>
              <a:rPr lang="en-US" altLang="zh-TW" dirty="0" smtClean="0"/>
              <a:t>) </a:t>
            </a:r>
            <a:r>
              <a:rPr lang="en-US" altLang="zh-TW" dirty="0"/>
              <a:t>to instigate, to implement, to promote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4222721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0792" y="1371600"/>
            <a:ext cx="6708808" cy="2983230"/>
          </a:xfrm>
        </p:spPr>
        <p:txBody>
          <a:bodyPr/>
          <a:lstStyle/>
          <a:p>
            <a:pPr algn="ctr"/>
            <a:r>
              <a:rPr lang="zh-TW" altLang="zh-TW" dirty="0"/>
              <a:t>極致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14600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jízhì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543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to the utmost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I-47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7335775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晚婚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wǎnhūn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late marriage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65077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直到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95595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zhídào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Prep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until, up to, to date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523227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47892" y="1199128"/>
            <a:ext cx="6708808" cy="2983230"/>
          </a:xfrm>
        </p:spPr>
        <p:txBody>
          <a:bodyPr/>
          <a:lstStyle/>
          <a:p>
            <a:r>
              <a:rPr lang="zh-TW" altLang="zh-TW" dirty="0"/>
              <a:t>心儀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63895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xīnyí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be attracted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795186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079592" y="1281043"/>
            <a:ext cx="6708808" cy="2983230"/>
          </a:xfrm>
        </p:spPr>
        <p:txBody>
          <a:bodyPr/>
          <a:lstStyle/>
          <a:p>
            <a:r>
              <a:rPr lang="zh-TW" altLang="zh-TW" dirty="0"/>
              <a:t>表白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90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biǎobái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confess (one's love)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9491164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使命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shǐmìng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mission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706514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體會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13099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tǐhuì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Vst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to know from experience, to truly understand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1333480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8893" y="1154197"/>
            <a:ext cx="8461408" cy="2983230"/>
          </a:xfrm>
        </p:spPr>
        <p:txBody>
          <a:bodyPr/>
          <a:lstStyle/>
          <a:p>
            <a:pPr algn="ctr"/>
            <a:r>
              <a:rPr lang="zh-TW" altLang="zh-TW" dirty="0"/>
              <a:t>動力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765298" y="3581400"/>
            <a:ext cx="5408597" cy="4526280"/>
          </a:xfrm>
        </p:spPr>
        <p:txBody>
          <a:bodyPr/>
          <a:lstStyle/>
          <a:p>
            <a:pPr algn="ctr"/>
            <a:r>
              <a:rPr lang="en-US" altLang="zh-TW" dirty="0" err="1"/>
              <a:t>dònglì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motivation, impetus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469509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軟弱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ruǎnruò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weak, soft, (here) passive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916762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3100" y="1371600"/>
            <a:ext cx="7848600" cy="2983230"/>
          </a:xfrm>
        </p:spPr>
        <p:txBody>
          <a:bodyPr/>
          <a:lstStyle/>
          <a:p>
            <a:pPr algn="ctr"/>
            <a:r>
              <a:rPr lang="zh-TW" altLang="zh-TW" dirty="0"/>
              <a:t>共度一生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-304800" y="3657600"/>
            <a:ext cx="9829800" cy="4526280"/>
          </a:xfrm>
        </p:spPr>
        <p:txBody>
          <a:bodyPr/>
          <a:lstStyle/>
          <a:p>
            <a:pPr algn="ctr"/>
            <a:r>
              <a:rPr lang="en-US" altLang="zh-TW" dirty="0" err="1" smtClean="0"/>
              <a:t>gòngdù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yìshēng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20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share entire life together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0225183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頂多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9718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dǐngduō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at most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687501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5608" cy="2983230"/>
          </a:xfrm>
        </p:spPr>
        <p:txBody>
          <a:bodyPr/>
          <a:lstStyle/>
          <a:p>
            <a:pPr algn="ctr"/>
            <a:r>
              <a:rPr lang="zh-TW" altLang="zh-TW" dirty="0"/>
              <a:t>半生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bànshēng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half one's life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191152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加碼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354403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jiāmǎ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Vi</a:t>
            </a:r>
            <a:r>
              <a:rPr lang="en-US" altLang="zh-TW" dirty="0" smtClean="0"/>
              <a:t>) </a:t>
            </a:r>
            <a:r>
              <a:rPr lang="en-US" altLang="zh-TW" dirty="0"/>
              <a:t>to add to the weight of arguments (by listing...)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618830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之間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zhījiān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in between, among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054010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68346" y="1447800"/>
            <a:ext cx="7712108" cy="2983230"/>
          </a:xfrm>
        </p:spPr>
        <p:txBody>
          <a:bodyPr/>
          <a:lstStyle/>
          <a:p>
            <a:pPr algn="ctr"/>
            <a:r>
              <a:rPr lang="zh-TW" altLang="zh-TW" dirty="0"/>
              <a:t>模式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pPr algn="ctr"/>
            <a:r>
              <a:rPr lang="en-US" altLang="zh-TW" dirty="0" err="1"/>
              <a:t>móshì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way, mode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00506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大腦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05200" y="3733800"/>
            <a:ext cx="4876801" cy="4526280"/>
          </a:xfrm>
        </p:spPr>
        <p:txBody>
          <a:bodyPr/>
          <a:lstStyle/>
          <a:p>
            <a:r>
              <a:rPr lang="en-US" altLang="zh-TW" dirty="0" err="1"/>
              <a:t>dànǎo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brain, cerebrum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977411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2000" y="1283970"/>
            <a:ext cx="8385208" cy="2983230"/>
          </a:xfrm>
        </p:spPr>
        <p:txBody>
          <a:bodyPr/>
          <a:lstStyle/>
          <a:p>
            <a:r>
              <a:rPr lang="zh-TW" altLang="zh-TW" dirty="0"/>
              <a:t>一片空白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68499" y="3733800"/>
            <a:ext cx="7162801" cy="4526280"/>
          </a:xfrm>
        </p:spPr>
        <p:txBody>
          <a:bodyPr/>
          <a:lstStyle/>
          <a:p>
            <a:r>
              <a:rPr lang="en-US" altLang="zh-TW" dirty="0" err="1" smtClean="0"/>
              <a:t>yípiàn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kòngbái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09600" y="57150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a blank, draw a blank (mentally)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7128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苦澀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err="1"/>
              <a:t>kǔsè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334000"/>
            <a:ext cx="6126163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 smtClean="0"/>
              <a:t>bitter</a:t>
            </a:r>
          </a:p>
          <a:p>
            <a:r>
              <a:rPr lang="en-US" altLang="zh-TW" dirty="0" smtClean="0"/>
              <a:t>(N)</a:t>
            </a:r>
            <a:r>
              <a:rPr lang="en-US" altLang="zh-TW" dirty="0"/>
              <a:t> bitterness</a:t>
            </a:r>
            <a:endParaRPr lang="zh-TW" altLang="zh-TW" dirty="0"/>
          </a:p>
        </p:txBody>
      </p:sp>
      <p:sp>
        <p:nvSpPr>
          <p:cNvPr id="6" name="文字方塊 5"/>
          <p:cNvSpPr txBox="1"/>
          <p:nvPr/>
        </p:nvSpPr>
        <p:spPr>
          <a:xfrm>
            <a:off x="8077200" y="930027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</a:t>
            </a:r>
            <a:r>
              <a:rPr lang="zh-TW" altLang="en-US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摘</a:t>
            </a:r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-6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0557906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點點滴滴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4704" y="3581400"/>
            <a:ext cx="6096000" cy="4526280"/>
          </a:xfrm>
        </p:spPr>
        <p:txBody>
          <a:bodyPr/>
          <a:lstStyle/>
          <a:p>
            <a:r>
              <a:rPr lang="en-US" altLang="zh-TW" dirty="0" err="1" smtClean="0"/>
              <a:t>diǎndiǎn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dīdī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minute details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842498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細膩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581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xìnì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meticulous, sensitive to detail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2470702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7721600" cy="2983230"/>
          </a:xfrm>
        </p:spPr>
        <p:txBody>
          <a:bodyPr/>
          <a:lstStyle/>
          <a:p>
            <a:pPr algn="ctr"/>
            <a:r>
              <a:rPr lang="zh-TW" altLang="zh-TW" dirty="0"/>
              <a:t>細節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004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xìjié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772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details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5884458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6392" y="1447800"/>
            <a:ext cx="7547008" cy="2983230"/>
          </a:xfrm>
        </p:spPr>
        <p:txBody>
          <a:bodyPr/>
          <a:lstStyle/>
          <a:p>
            <a:pPr algn="ctr"/>
            <a:r>
              <a:rPr lang="zh-TW" altLang="zh-TW" dirty="0"/>
              <a:t>神經大條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00200" y="3810000"/>
            <a:ext cx="7239001" cy="4526280"/>
          </a:xfrm>
        </p:spPr>
        <p:txBody>
          <a:bodyPr/>
          <a:lstStyle/>
          <a:p>
            <a:r>
              <a:rPr lang="en-US" altLang="zh-TW" dirty="0" err="1" smtClean="0"/>
              <a:t>shénjīng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dàtiáo</a:t>
            </a:r>
            <a:endParaRPr lang="en-US" altLang="zh-TW" dirty="0"/>
          </a:p>
          <a:p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(Tw Mandarin) thick-skinned, insensitive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II-19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08055875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95400"/>
            <a:ext cx="8234679" cy="2983230"/>
          </a:xfrm>
        </p:spPr>
        <p:txBody>
          <a:bodyPr/>
          <a:lstStyle/>
          <a:p>
            <a:r>
              <a:rPr lang="zh-TW" altLang="zh-TW" dirty="0"/>
              <a:t>察言觀色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1" y="3581400"/>
            <a:ext cx="6629400" cy="4526280"/>
          </a:xfrm>
        </p:spPr>
        <p:txBody>
          <a:bodyPr/>
          <a:lstStyle/>
          <a:p>
            <a:r>
              <a:rPr lang="en-US" altLang="zh-TW" dirty="0" err="1" smtClean="0"/>
              <a:t>cháyán</a:t>
            </a:r>
            <a:r>
              <a:rPr lang="en-US" altLang="zh-TW" dirty="0" smtClean="0"/>
              <a:t>  </a:t>
            </a:r>
            <a:r>
              <a:rPr lang="en-US" altLang="zh-TW" dirty="0" err="1" smtClean="0"/>
              <a:t>guānsè</a:t>
            </a:r>
            <a:endParaRPr lang="en-US" altLang="zh-TW" dirty="0"/>
          </a:p>
          <a:p>
            <a:r>
              <a:rPr lang="en-US" altLang="zh-TW" dirty="0" smtClean="0"/>
              <a:t> 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to be attentive to contexts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91394455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22492" y="1371600"/>
            <a:ext cx="6708808" cy="2983230"/>
          </a:xfrm>
        </p:spPr>
        <p:txBody>
          <a:bodyPr/>
          <a:lstStyle/>
          <a:p>
            <a:r>
              <a:rPr lang="zh-TW" altLang="zh-TW" dirty="0"/>
              <a:t>說理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657600"/>
            <a:ext cx="4876801" cy="4526280"/>
          </a:xfrm>
        </p:spPr>
        <p:txBody>
          <a:bodyPr/>
          <a:lstStyle/>
          <a:p>
            <a:r>
              <a:rPr lang="en-US" altLang="zh-TW" dirty="0" err="1"/>
              <a:t>shuōlǐ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V-</a:t>
            </a:r>
            <a:r>
              <a:rPr lang="en-US" altLang="zh-TW" dirty="0" err="1"/>
              <a:t>sep</a:t>
            </a:r>
            <a:r>
              <a:rPr lang="en-US" altLang="zh-TW" dirty="0" smtClean="0"/>
              <a:t>) </a:t>
            </a:r>
            <a:r>
              <a:rPr lang="en-US" altLang="zh-TW" dirty="0"/>
              <a:t>to reason, to rationalize things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628143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1283970"/>
            <a:ext cx="8232808" cy="2983230"/>
          </a:xfrm>
        </p:spPr>
        <p:txBody>
          <a:bodyPr/>
          <a:lstStyle/>
          <a:p>
            <a:pPr algn="ctr"/>
            <a:r>
              <a:rPr lang="zh-TW" altLang="zh-TW" dirty="0"/>
              <a:t>理性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324099" y="3844173"/>
            <a:ext cx="4876801" cy="4526280"/>
          </a:xfrm>
        </p:spPr>
        <p:txBody>
          <a:bodyPr/>
          <a:lstStyle/>
          <a:p>
            <a:pPr algn="ctr"/>
            <a:r>
              <a:rPr lang="en-US" altLang="zh-TW" dirty="0" err="1"/>
              <a:t>lǐxìng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799" y="5486400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</a:t>
            </a:r>
            <a:r>
              <a:rPr lang="zh-TW" altLang="en-US" dirty="0" smtClean="0"/>
              <a:t> </a:t>
            </a:r>
            <a:r>
              <a:rPr lang="en-US" altLang="zh-TW" dirty="0"/>
              <a:t>rational, logical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9976411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60" y="1268343"/>
            <a:ext cx="8613808" cy="2983230"/>
          </a:xfrm>
        </p:spPr>
        <p:txBody>
          <a:bodyPr/>
          <a:lstStyle/>
          <a:p>
            <a:pPr algn="ctr"/>
            <a:r>
              <a:rPr lang="zh-TW" altLang="zh-TW" dirty="0"/>
              <a:t>不由自主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104900" y="3657600"/>
            <a:ext cx="7086600" cy="4526280"/>
          </a:xfrm>
        </p:spPr>
        <p:txBody>
          <a:bodyPr/>
          <a:lstStyle/>
          <a:p>
            <a:pPr algn="ctr"/>
            <a:r>
              <a:rPr lang="en-US" altLang="zh-TW" dirty="0" err="1" smtClean="0"/>
              <a:t>bùyóu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zìzhǔ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24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cannot help but (do s/t), involuntarily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345756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435192" y="1295400"/>
            <a:ext cx="6708808" cy="2983230"/>
          </a:xfrm>
        </p:spPr>
        <p:txBody>
          <a:bodyPr/>
          <a:lstStyle/>
          <a:p>
            <a:r>
              <a:rPr lang="zh-TW" altLang="zh-TW" dirty="0"/>
              <a:t>慣性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6670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guànxìng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N) routine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72614653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-384208" y="1622286"/>
            <a:ext cx="9528208" cy="2983230"/>
          </a:xfrm>
        </p:spPr>
        <p:txBody>
          <a:bodyPr/>
          <a:lstStyle/>
          <a:p>
            <a:pPr algn="ctr"/>
            <a:r>
              <a:rPr lang="zh-TW" altLang="zh-TW" dirty="0"/>
              <a:t>長篇大論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76400" y="4038600"/>
            <a:ext cx="7086600" cy="4526280"/>
          </a:xfrm>
        </p:spPr>
        <p:txBody>
          <a:bodyPr/>
          <a:lstStyle/>
          <a:p>
            <a:r>
              <a:rPr lang="en-US" altLang="zh-TW" dirty="0" err="1"/>
              <a:t>chángpiān</a:t>
            </a:r>
            <a:r>
              <a:rPr lang="en-US" altLang="zh-TW" dirty="0"/>
              <a:t> </a:t>
            </a:r>
            <a:r>
              <a:rPr lang="en-US" altLang="zh-TW" dirty="0" err="1"/>
              <a:t>dàlùn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229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long-winded speech, lengthy lecture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69105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14600" y="1306443"/>
            <a:ext cx="6708808" cy="2983230"/>
          </a:xfrm>
        </p:spPr>
        <p:txBody>
          <a:bodyPr/>
          <a:lstStyle/>
          <a:p>
            <a:r>
              <a:rPr lang="zh-TW" altLang="zh-TW" dirty="0"/>
              <a:t>情敵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895600" y="3844173"/>
            <a:ext cx="4876801" cy="4526280"/>
          </a:xfrm>
        </p:spPr>
        <p:txBody>
          <a:bodyPr/>
          <a:lstStyle/>
          <a:p>
            <a:r>
              <a:rPr lang="en-US" altLang="zh-TW" dirty="0" err="1"/>
              <a:t>qíngdí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8486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rival in love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0852243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672" y="1295400"/>
            <a:ext cx="89948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同理心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87680" y="3581400"/>
            <a:ext cx="7848600" cy="4526280"/>
          </a:xfrm>
        </p:spPr>
        <p:txBody>
          <a:bodyPr/>
          <a:lstStyle/>
          <a:p>
            <a:pPr algn="ctr"/>
            <a:r>
              <a:rPr lang="en-US" altLang="zh-TW" dirty="0" err="1"/>
              <a:t>tónglǐxīn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978541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empathy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0806039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992" y="1268343"/>
            <a:ext cx="8690008" cy="2983230"/>
          </a:xfrm>
        </p:spPr>
        <p:txBody>
          <a:bodyPr/>
          <a:lstStyle/>
          <a:p>
            <a:pPr algn="ctr"/>
            <a:r>
              <a:rPr lang="zh-TW" altLang="zh-TW" dirty="0"/>
              <a:t>即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244008" y="3581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jí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soon, immediately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6579803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622286"/>
            <a:ext cx="7851808" cy="2983230"/>
          </a:xfrm>
        </p:spPr>
        <p:txBody>
          <a:bodyPr/>
          <a:lstStyle/>
          <a:p>
            <a:pPr algn="ctr"/>
            <a:r>
              <a:rPr lang="zh-TW" altLang="zh-TW" dirty="0"/>
              <a:t>漫不經心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601" y="4114800"/>
            <a:ext cx="7772400" cy="4526280"/>
          </a:xfrm>
        </p:spPr>
        <p:txBody>
          <a:bodyPr/>
          <a:lstStyle/>
          <a:p>
            <a:r>
              <a:rPr lang="en-US" altLang="zh-TW" dirty="0" err="1" smtClean="0"/>
              <a:t>mànbù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jīngxīn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1534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inattentive, “not all there”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2932080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663792" y="1567053"/>
            <a:ext cx="6708808" cy="2983230"/>
          </a:xfrm>
        </p:spPr>
        <p:txBody>
          <a:bodyPr/>
          <a:lstStyle/>
          <a:p>
            <a:r>
              <a:rPr lang="zh-TW" altLang="zh-TW" dirty="0"/>
              <a:t>忘記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276599" y="3962400"/>
            <a:ext cx="4876801" cy="4526280"/>
          </a:xfrm>
        </p:spPr>
        <p:txBody>
          <a:bodyPr/>
          <a:lstStyle/>
          <a:p>
            <a:r>
              <a:rPr lang="en-US" altLang="zh-TW" dirty="0" err="1"/>
              <a:t>wàngjì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7696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Vpt</a:t>
            </a:r>
            <a:r>
              <a:rPr lang="en-US" altLang="zh-TW" dirty="0" smtClean="0"/>
              <a:t>) </a:t>
            </a:r>
            <a:r>
              <a:rPr lang="en-US" altLang="zh-TW" dirty="0"/>
              <a:t>to forget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II-29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89216099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90600" y="1283970"/>
            <a:ext cx="8156608" cy="2983230"/>
          </a:xfrm>
        </p:spPr>
        <p:txBody>
          <a:bodyPr/>
          <a:lstStyle/>
          <a:p>
            <a:r>
              <a:rPr lang="zh-TW" altLang="zh-TW" dirty="0"/>
              <a:t>不守信用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41496" y="3844173"/>
            <a:ext cx="7202504" cy="4526280"/>
          </a:xfrm>
        </p:spPr>
        <p:txBody>
          <a:bodyPr/>
          <a:lstStyle/>
          <a:p>
            <a:r>
              <a:rPr lang="en-US" altLang="zh-TW" dirty="0" err="1"/>
              <a:t>bùshǒu</a:t>
            </a:r>
            <a:r>
              <a:rPr lang="en-US" altLang="zh-TW" dirty="0"/>
              <a:t> 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xìnyòng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762000" y="5215138"/>
            <a:ext cx="71628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break your word, untrustworthy, go back on your word</a:t>
            </a:r>
            <a:endParaRPr lang="zh-TW" altLang="zh-TW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5449470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1283970"/>
            <a:ext cx="8461408" cy="2983230"/>
          </a:xfrm>
        </p:spPr>
        <p:txBody>
          <a:bodyPr/>
          <a:lstStyle/>
          <a:p>
            <a:r>
              <a:rPr lang="zh-TW" altLang="zh-TW" sz="12300" dirty="0"/>
              <a:t>說話不算話</a:t>
            </a:r>
            <a:endParaRPr lang="zh-TW" altLang="en-US" sz="123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066800" y="3398086"/>
            <a:ext cx="7696200" cy="4526280"/>
          </a:xfrm>
        </p:spPr>
        <p:txBody>
          <a:bodyPr/>
          <a:lstStyle/>
          <a:p>
            <a:r>
              <a:rPr lang="en-US" altLang="zh-TW" dirty="0" err="1"/>
              <a:t>shuōhuà</a:t>
            </a:r>
            <a:r>
              <a:rPr lang="en-US" altLang="zh-TW" dirty="0"/>
              <a:t> </a:t>
            </a:r>
            <a:r>
              <a:rPr lang="en-US" altLang="zh-TW" dirty="0" err="1"/>
              <a:t>bú</a:t>
            </a:r>
            <a:r>
              <a:rPr lang="en-US" altLang="zh-TW" dirty="0"/>
              <a:t>  </a:t>
            </a:r>
            <a:r>
              <a:rPr lang="en-US" altLang="zh-TW" dirty="0" err="1"/>
              <a:t>suànhuà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2592" y="5215138"/>
            <a:ext cx="6126163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not keep your word, your word means nothing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II-31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8967177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不幸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búxìng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unfortunately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68965535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拐彎抹角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240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guǎiwān</a:t>
            </a:r>
            <a:r>
              <a:rPr lang="en-US" altLang="zh-TW" dirty="0"/>
              <a:t> </a:t>
            </a:r>
            <a:r>
              <a:rPr lang="en-US" altLang="zh-TW" dirty="0" err="1" smtClean="0"/>
              <a:t>mòjiǎo</a:t>
            </a:r>
            <a:endParaRPr lang="en-US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to beat around the bush, equivocate, evade, not be direct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II-33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34921184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語病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yǔbìng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faulty wording, bad choice of words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II-34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0506393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字面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zìmiàn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literal meaning, surface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II-35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82070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283970"/>
            <a:ext cx="8309008" cy="2983230"/>
          </a:xfrm>
        </p:spPr>
        <p:txBody>
          <a:bodyPr/>
          <a:lstStyle/>
          <a:p>
            <a:r>
              <a:rPr lang="zh-TW" altLang="zh-TW" dirty="0"/>
              <a:t>我行我素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905000" y="3844173"/>
            <a:ext cx="6019800" cy="4526280"/>
          </a:xfrm>
        </p:spPr>
        <p:txBody>
          <a:bodyPr/>
          <a:lstStyle/>
          <a:p>
            <a:r>
              <a:rPr lang="en-US" altLang="zh-TW" dirty="0" err="1"/>
              <a:t>wǒxíng</a:t>
            </a:r>
            <a:r>
              <a:rPr lang="en-US" altLang="zh-TW" dirty="0"/>
              <a:t> </a:t>
            </a:r>
            <a:r>
              <a:rPr lang="en-US" altLang="zh-TW" dirty="0" err="1"/>
              <a:t>wǒsù</a:t>
            </a:r>
            <a:endParaRPr lang="zh-TW" altLang="zh-TW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772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Id</a:t>
            </a:r>
            <a:r>
              <a:rPr lang="en-US" altLang="zh-TW" dirty="0" smtClean="0"/>
              <a:t>) </a:t>
            </a:r>
            <a:r>
              <a:rPr lang="en-US" altLang="zh-TW" dirty="0"/>
              <a:t>do things your own way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2296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I-2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06741414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爭辯不休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560496" y="3657600"/>
            <a:ext cx="7239000" cy="4526280"/>
          </a:xfrm>
        </p:spPr>
        <p:txBody>
          <a:bodyPr/>
          <a:lstStyle/>
          <a:p>
            <a:r>
              <a:rPr lang="en-US" altLang="zh-TW" dirty="0" err="1"/>
              <a:t>zhēngbiàn</a:t>
            </a:r>
            <a:r>
              <a:rPr lang="en-US" altLang="zh-TW" dirty="0"/>
              <a:t> </a:t>
            </a:r>
            <a:r>
              <a:rPr lang="en-US" altLang="zh-TW" dirty="0" err="1"/>
              <a:t>bùxiū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Ph</a:t>
            </a:r>
            <a:r>
              <a:rPr lang="en-US" altLang="zh-TW" dirty="0" smtClean="0"/>
              <a:t>) </a:t>
            </a:r>
            <a:r>
              <a:rPr lang="en-US" altLang="zh-TW" dirty="0"/>
              <a:t>to quarrel incessantly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II-36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50316339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背後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124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bèihòu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behind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II-37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38548968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微妙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7432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wéimiào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Vs</a:t>
            </a:r>
            <a:r>
              <a:rPr lang="en-US" altLang="zh-TW" dirty="0" smtClean="0"/>
              <a:t>) </a:t>
            </a:r>
            <a:r>
              <a:rPr lang="en-US" altLang="zh-TW" dirty="0"/>
              <a:t>tricky, delicate (situations, etc.)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II-38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1253240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親身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0480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qīnshēn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 err="1"/>
              <a:t>Adv</a:t>
            </a:r>
            <a:r>
              <a:rPr lang="en-US" altLang="zh-TW" dirty="0" smtClean="0"/>
              <a:t>) </a:t>
            </a:r>
            <a:r>
              <a:rPr lang="en-US" altLang="zh-TW" dirty="0"/>
              <a:t>personally, first-hand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II-39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4196573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1283970"/>
            <a:ext cx="9147208" cy="2983230"/>
          </a:xfrm>
        </p:spPr>
        <p:txBody>
          <a:bodyPr/>
          <a:lstStyle/>
          <a:p>
            <a:pPr algn="ctr"/>
            <a:r>
              <a:rPr lang="zh-TW" altLang="zh-TW" sz="14900" dirty="0"/>
              <a:t>共同點</a:t>
            </a:r>
            <a:endParaRPr lang="zh-TW" altLang="en-US" sz="14900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33600" y="3844173"/>
            <a:ext cx="7239000" cy="4526280"/>
          </a:xfrm>
        </p:spPr>
        <p:txBody>
          <a:bodyPr/>
          <a:lstStyle/>
          <a:p>
            <a:r>
              <a:rPr lang="en-US" altLang="zh-TW" dirty="0" err="1"/>
              <a:t>gòngtóngdiǎn</a:t>
            </a:r>
            <a:endParaRPr lang="zh-TW" alt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quarter" idx="10"/>
          </p:nvPr>
        </p:nvSpPr>
        <p:spPr>
          <a:xfrm>
            <a:off x="685800" y="5661226"/>
            <a:ext cx="8001000" cy="892175"/>
          </a:xfrm>
        </p:spPr>
        <p:txBody>
          <a:bodyPr/>
          <a:lstStyle/>
          <a:p>
            <a:r>
              <a:rPr lang="en-US" altLang="zh-TW" dirty="0" smtClean="0"/>
              <a:t>(</a:t>
            </a:r>
            <a:r>
              <a:rPr lang="en-US" altLang="zh-TW" dirty="0"/>
              <a:t>N</a:t>
            </a:r>
            <a:r>
              <a:rPr lang="en-US" altLang="zh-TW" dirty="0" smtClean="0"/>
              <a:t>) </a:t>
            </a:r>
            <a:r>
              <a:rPr lang="en-US" altLang="zh-TW" dirty="0"/>
              <a:t>common point, something in common, common ground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8153400" y="914400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000" dirty="0" smtClean="0">
                <a:solidFill>
                  <a:srgbClr val="075295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/>
              </a:rPr>
              <a:t>II-40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/>
            </a:endParaRPr>
          </a:p>
          <a:p>
            <a:endParaRPr lang="zh-TW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62018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1062</TotalTime>
  <Words>1144</Words>
  <Application>Microsoft Office PowerPoint</Application>
  <PresentationFormat>如螢幕大小 (4:3)</PresentationFormat>
  <Paragraphs>378</Paragraphs>
  <Slides>94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94</vt:i4>
      </vt:variant>
    </vt:vector>
  </HeadingPairs>
  <TitlesOfParts>
    <vt:vector size="100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自我</vt:lpstr>
      <vt:lpstr>膨脹</vt:lpstr>
      <vt:lpstr>面貌</vt:lpstr>
      <vt:lpstr>醒悟</vt:lpstr>
      <vt:lpstr>體會</vt:lpstr>
      <vt:lpstr>苦澀</vt:lpstr>
      <vt:lpstr>情敵</vt:lpstr>
      <vt:lpstr>我行我素</vt:lpstr>
      <vt:lpstr>未婚</vt:lpstr>
      <vt:lpstr>立志</vt:lpstr>
      <vt:lpstr>志向</vt:lpstr>
      <vt:lpstr>減肥</vt:lpstr>
      <vt:lpstr>撐</vt:lpstr>
      <vt:lpstr>定下來</vt:lpstr>
      <vt:lpstr>殘酷</vt:lpstr>
      <vt:lpstr>當下</vt:lpstr>
      <vt:lpstr>重來</vt:lpstr>
      <vt:lpstr>鬼東西</vt:lpstr>
      <vt:lpstr>俊男美女</vt:lpstr>
      <vt:lpstr>歡喜</vt:lpstr>
      <vt:lpstr>悲傷</vt:lpstr>
      <vt:lpstr>激發出來</vt:lpstr>
      <vt:lpstr>發福</vt:lpstr>
      <vt:lpstr>想幹嘛就幹嘛</vt:lpstr>
      <vt:lpstr>幹</vt:lpstr>
      <vt:lpstr>無趣</vt:lpstr>
      <vt:lpstr>斟酌</vt:lpstr>
      <vt:lpstr>何時</vt:lpstr>
      <vt:lpstr>閃人</vt:lpstr>
      <vt:lpstr>尷尬</vt:lpstr>
      <vt:lpstr>忠於</vt:lpstr>
      <vt:lpstr>萎縮</vt:lpstr>
      <vt:lpstr>當頭棒喝</vt:lpstr>
      <vt:lpstr>自以為是</vt:lpstr>
      <vt:lpstr>幹嘛</vt:lpstr>
      <vt:lpstr>破綻</vt:lpstr>
      <vt:lpstr>德性</vt:lpstr>
      <vt:lpstr>勇敢</vt:lpstr>
      <vt:lpstr>私生子</vt:lpstr>
      <vt:lpstr>縱使</vt:lpstr>
      <vt:lpstr>自詡</vt:lpstr>
      <vt:lpstr>開明</vt:lpstr>
      <vt:lpstr>知識份子</vt:lpstr>
      <vt:lpstr>留洋</vt:lpstr>
      <vt:lpstr>老夫子</vt:lpstr>
      <vt:lpstr>提早</vt:lpstr>
      <vt:lpstr>溫和</vt:lpstr>
      <vt:lpstr>幹架</vt:lpstr>
      <vt:lpstr>逼出</vt:lpstr>
      <vt:lpstr>苦</vt:lpstr>
      <vt:lpstr>邪惡</vt:lpstr>
      <vt:lpstr>發揮</vt:lpstr>
      <vt:lpstr>極致</vt:lpstr>
      <vt:lpstr>晚婚</vt:lpstr>
      <vt:lpstr>直到</vt:lpstr>
      <vt:lpstr>心儀</vt:lpstr>
      <vt:lpstr>表白</vt:lpstr>
      <vt:lpstr>使命</vt:lpstr>
      <vt:lpstr>動力</vt:lpstr>
      <vt:lpstr>軟弱</vt:lpstr>
      <vt:lpstr>共度一生</vt:lpstr>
      <vt:lpstr>頂多</vt:lpstr>
      <vt:lpstr>半生</vt:lpstr>
      <vt:lpstr>加碼</vt:lpstr>
      <vt:lpstr>之間</vt:lpstr>
      <vt:lpstr>模式</vt:lpstr>
      <vt:lpstr>大腦</vt:lpstr>
      <vt:lpstr>一片空白</vt:lpstr>
      <vt:lpstr>點點滴滴</vt:lpstr>
      <vt:lpstr>細膩</vt:lpstr>
      <vt:lpstr>細節</vt:lpstr>
      <vt:lpstr>神經大條</vt:lpstr>
      <vt:lpstr>察言觀色</vt:lpstr>
      <vt:lpstr>說理</vt:lpstr>
      <vt:lpstr>理性</vt:lpstr>
      <vt:lpstr>不由自主</vt:lpstr>
      <vt:lpstr>慣性</vt:lpstr>
      <vt:lpstr>長篇大論</vt:lpstr>
      <vt:lpstr>同理心</vt:lpstr>
      <vt:lpstr>即</vt:lpstr>
      <vt:lpstr>漫不經心</vt:lpstr>
      <vt:lpstr>忘記</vt:lpstr>
      <vt:lpstr>不守信用</vt:lpstr>
      <vt:lpstr>說話不算話</vt:lpstr>
      <vt:lpstr>不幸</vt:lpstr>
      <vt:lpstr>拐彎抹角</vt:lpstr>
      <vt:lpstr>語病</vt:lpstr>
      <vt:lpstr>字面</vt:lpstr>
      <vt:lpstr>爭辯不休</vt:lpstr>
      <vt:lpstr>背後</vt:lpstr>
      <vt:lpstr>微妙</vt:lpstr>
      <vt:lpstr>親身</vt:lpstr>
      <vt:lpstr>共同點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PC-5165</dc:creator>
  <cp:lastModifiedBy>PC-5165</cp:lastModifiedBy>
  <cp:revision>91</cp:revision>
  <dcterms:created xsi:type="dcterms:W3CDTF">2017-05-11T16:59:40Z</dcterms:created>
  <dcterms:modified xsi:type="dcterms:W3CDTF">2019-01-28T02:51:57Z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